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17"/>
  </p:notesMasterIdLst>
  <p:handoutMasterIdLst>
    <p:handoutMasterId r:id="rId18"/>
  </p:handoutMasterIdLst>
  <p:sldIdLst>
    <p:sldId id="257" r:id="rId2"/>
    <p:sldId id="426" r:id="rId3"/>
    <p:sldId id="258" r:id="rId4"/>
    <p:sldId id="261" r:id="rId5"/>
    <p:sldId id="259" r:id="rId6"/>
    <p:sldId id="260" r:id="rId7"/>
    <p:sldId id="429" r:id="rId8"/>
    <p:sldId id="262" r:id="rId9"/>
    <p:sldId id="427" r:id="rId10"/>
    <p:sldId id="263" r:id="rId11"/>
    <p:sldId id="430" r:id="rId12"/>
    <p:sldId id="264" r:id="rId13"/>
    <p:sldId id="431" r:id="rId14"/>
    <p:sldId id="422" r:id="rId15"/>
    <p:sldId id="423" r:id="rId16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itle" id="{A2BC957F-CE78-F04A-B5B6-41224B69F3D5}">
          <p14:sldIdLst>
            <p14:sldId id="257"/>
            <p14:sldId id="426"/>
          </p14:sldIdLst>
        </p14:section>
        <p14:section name="Introduzione" id="{3FE748F0-FE55-1841-8B43-0A86D9A67BA5}">
          <p14:sldIdLst>
            <p14:sldId id="258"/>
            <p14:sldId id="261"/>
            <p14:sldId id="259"/>
          </p14:sldIdLst>
        </p14:section>
        <p14:section name="Methodology" id="{A84B48DA-5860-0C42-9262-F19B44221448}">
          <p14:sldIdLst>
            <p14:sldId id="260"/>
            <p14:sldId id="429"/>
          </p14:sldIdLst>
        </p14:section>
        <p14:section name="Results" id="{807019F2-0D55-D04B-8AA6-4FF350819B52}">
          <p14:sldIdLst>
            <p14:sldId id="262"/>
            <p14:sldId id="427"/>
          </p14:sldIdLst>
        </p14:section>
        <p14:section name="Discussion" id="{4BD1D7E2-278A-0A4B-80E5-D1AD20912964}">
          <p14:sldIdLst>
            <p14:sldId id="263"/>
            <p14:sldId id="430"/>
          </p14:sldIdLst>
        </p14:section>
        <p14:section name="Conslusions" id="{98F73B18-01C5-AA4A-B7EC-B57CB690E491}">
          <p14:sldIdLst>
            <p14:sldId id="264"/>
            <p14:sldId id="431"/>
          </p14:sldIdLst>
        </p14:section>
        <p14:section name="Editing options" id="{3FD39575-52A4-0C42-869D-1A50FAD47EFD}">
          <p14:sldIdLst>
            <p14:sldId id="422"/>
            <p14:sldId id="42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hiddenSlides="1" scaleToFitPaper="1" frameSlides="1"/>
  <p:clrMru>
    <a:srgbClr val="C90519"/>
    <a:srgbClr val="FF0080"/>
    <a:srgbClr val="FF66FF"/>
    <a:srgbClr val="DADA00"/>
    <a:srgbClr val="408000"/>
    <a:srgbClr val="A2C9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34"/>
    <p:restoredTop sz="92465" autoAdjust="0"/>
  </p:normalViewPr>
  <p:slideViewPr>
    <p:cSldViewPr snapToGrid="0" snapToObjects="1">
      <p:cViewPr varScale="1">
        <p:scale>
          <a:sx n="109" d="100"/>
          <a:sy n="109" d="100"/>
        </p:scale>
        <p:origin x="71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0D9BFA-4BF8-0C4E-B55A-3B17A56D22DE}" type="datetimeFigureOut">
              <a:rPr lang="it-IT" smtClean="0"/>
              <a:pPr/>
              <a:t>07/04/21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071A43-3377-7A49-BB1F-62A5A4E5C78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77897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7CDB0D-F019-274E-8721-885AE8351769}" type="datetimeFigureOut">
              <a:rPr lang="it-IT" smtClean="0"/>
              <a:pPr/>
              <a:t>07/04/21</a:t>
            </a:fld>
            <a:endParaRPr lang="en-GB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25EDAB-4A52-CE45-94EC-F4609FDBE776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4966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DFA5797-52DF-2347-96EE-9DBC9E39794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68C8BA-D8B2-A74C-A683-A0461DF136C7}" type="slidenum">
              <a:rPr lang="it-IT" altLang="it-IT"/>
              <a:pPr/>
              <a:t>1</a:t>
            </a:fld>
            <a:endParaRPr lang="it-IT" altLang="it-IT"/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2C12AF75-520B-0043-A1B4-D786622D154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9136432-F0F5-5E4A-982E-172D9948BD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9B07BE7-3459-CA42-95B4-3535BBA9CF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3570E9-28FD-2144-BEB5-F5D54D383215}" type="slidenum">
              <a:rPr lang="it-IT" altLang="it-IT"/>
              <a:pPr/>
              <a:t>10</a:t>
            </a:fld>
            <a:endParaRPr lang="it-IT" altLang="it-IT"/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D806D19C-F005-B642-A34E-21254B159C8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EE891765-F890-8641-AB84-AC91C10C1E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9B07BE7-3459-CA42-95B4-3535BBA9CF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3570E9-28FD-2144-BEB5-F5D54D383215}" type="slidenum">
              <a:rPr lang="it-IT" altLang="it-IT"/>
              <a:pPr/>
              <a:t>11</a:t>
            </a:fld>
            <a:endParaRPr lang="it-IT" altLang="it-IT"/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D806D19C-F005-B642-A34E-21254B159C8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EE891765-F890-8641-AB84-AC91C10C1E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7442592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F26ACA2-AB66-0649-9D30-E16F5DE5C9D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D1CB25-CB50-DB40-87A7-0F04C5A8A83F}" type="slidenum">
              <a:rPr lang="it-IT" altLang="it-IT"/>
              <a:pPr/>
              <a:t>12</a:t>
            </a:fld>
            <a:endParaRPr lang="it-IT" altLang="it-IT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04A6C9D4-92CC-8C4E-AA04-9E03C9AE2E4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153121E2-A0C7-D34B-9DB9-744FAD5E6F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F26ACA2-AB66-0649-9D30-E16F5DE5C9D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D1CB25-CB50-DB40-87A7-0F04C5A8A83F}" type="slidenum">
              <a:rPr lang="it-IT" altLang="it-IT"/>
              <a:pPr/>
              <a:t>13</a:t>
            </a:fld>
            <a:endParaRPr lang="it-IT" altLang="it-IT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04A6C9D4-92CC-8C4E-AA04-9E03C9AE2E4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153121E2-A0C7-D34B-9DB9-744FAD5E6F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6428046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Wild/domesticated</a:t>
            </a:r>
          </a:p>
          <a:p>
            <a:r>
              <a:rPr lang="en-GB" dirty="0"/>
              <a:t>Raw/processed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BD6DAC-8F69-4517-958A-C8791402EB71}" type="slidenum">
              <a:rPr lang="it-IT" smtClean="0"/>
              <a:pPr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08164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Wild/domesticated</a:t>
            </a:r>
          </a:p>
          <a:p>
            <a:r>
              <a:rPr lang="en-GB" dirty="0"/>
              <a:t>Raw/processed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BD6DAC-8F69-4517-958A-C8791402EB71}" type="slidenum">
              <a:rPr lang="it-IT" smtClean="0"/>
              <a:pPr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1485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3375203-E2B9-7C4B-AB3C-C7A2363AD68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10B452-CB40-144E-917B-3D00F456ED74}" type="slidenum">
              <a:rPr lang="it-IT" altLang="it-IT"/>
              <a:pPr/>
              <a:t>2</a:t>
            </a:fld>
            <a:endParaRPr lang="it-IT" altLang="it-IT"/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DC86EC1A-D6DE-B54A-ACF1-617EAC44888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81D835D3-83D6-4D46-B167-F8B2B77A59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8348801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3375203-E2B9-7C4B-AB3C-C7A2363AD68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10B452-CB40-144E-917B-3D00F456ED74}" type="slidenum">
              <a:rPr lang="it-IT" altLang="it-IT"/>
              <a:pPr/>
              <a:t>3</a:t>
            </a:fld>
            <a:endParaRPr lang="it-IT" altLang="it-IT"/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DC86EC1A-D6DE-B54A-ACF1-617EAC44888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81D835D3-83D6-4D46-B167-F8B2B77A59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81D0D3A-FBCF-A046-8399-327EA2C99D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B24558-87BB-B94A-A176-AD58EB638F78}" type="slidenum">
              <a:rPr lang="it-IT" altLang="it-IT"/>
              <a:pPr/>
              <a:t>4</a:t>
            </a:fld>
            <a:endParaRPr lang="it-IT" altLang="it-IT"/>
          </a:p>
        </p:txBody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D56B939A-0D38-0342-BF89-74EA32345BC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52AA6B65-4557-F74C-B419-909DAB13EB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EF211C2-E78C-EF4E-ABB2-7D72D6884B7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4EC0BB-BD2E-0A45-9A92-21B0CED8DE11}" type="slidenum">
              <a:rPr lang="it-IT" altLang="it-IT"/>
              <a:pPr/>
              <a:t>5</a:t>
            </a:fld>
            <a:endParaRPr lang="it-IT" altLang="it-IT"/>
          </a:p>
        </p:txBody>
      </p:sp>
      <p:sp>
        <p:nvSpPr>
          <p:cNvPr id="10242" name="Rectangle 2">
            <a:extLst>
              <a:ext uri="{FF2B5EF4-FFF2-40B4-BE49-F238E27FC236}">
                <a16:creationId xmlns:a16="http://schemas.microsoft.com/office/drawing/2014/main" id="{E9FF8ECD-0A68-394A-9CF6-05F31434D50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99446C04-F6F6-5842-B54B-DDCFCA0C8B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B67D559-5497-7F43-BA9B-7A5BCC8F104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A49327-56ED-F04A-8AD8-E8C90467DED8}" type="slidenum">
              <a:rPr lang="it-IT" altLang="it-IT"/>
              <a:pPr/>
              <a:t>6</a:t>
            </a:fld>
            <a:endParaRPr lang="it-IT" altLang="it-IT"/>
          </a:p>
        </p:txBody>
      </p:sp>
      <p:sp>
        <p:nvSpPr>
          <p:cNvPr id="12290" name="Rectangle 2">
            <a:extLst>
              <a:ext uri="{FF2B5EF4-FFF2-40B4-BE49-F238E27FC236}">
                <a16:creationId xmlns:a16="http://schemas.microsoft.com/office/drawing/2014/main" id="{2807F80B-27A6-BA4C-BD46-E9383845EAB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CB054B3D-67EA-134A-AE81-FEA0C43DFE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B67D559-5497-7F43-BA9B-7A5BCC8F104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A49327-56ED-F04A-8AD8-E8C90467DED8}" type="slidenum">
              <a:rPr lang="it-IT" altLang="it-IT"/>
              <a:pPr/>
              <a:t>7</a:t>
            </a:fld>
            <a:endParaRPr lang="it-IT" altLang="it-IT"/>
          </a:p>
        </p:txBody>
      </p:sp>
      <p:sp>
        <p:nvSpPr>
          <p:cNvPr id="12290" name="Rectangle 2">
            <a:extLst>
              <a:ext uri="{FF2B5EF4-FFF2-40B4-BE49-F238E27FC236}">
                <a16:creationId xmlns:a16="http://schemas.microsoft.com/office/drawing/2014/main" id="{2807F80B-27A6-BA4C-BD46-E9383845EAB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CB054B3D-67EA-134A-AE81-FEA0C43DFE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3535067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98F55BB-B6CD-034A-9A60-128880DADF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D1F44-D897-3043-B7CC-4124DFD4F7E1}" type="slidenum">
              <a:rPr lang="it-IT" altLang="it-IT"/>
              <a:pPr/>
              <a:t>8</a:t>
            </a:fld>
            <a:endParaRPr lang="it-IT" altLang="it-IT"/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80E077DF-5ABE-4E4B-B805-67D94A1FCFB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DD0AB470-8603-F446-809D-6C7565352B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98F55BB-B6CD-034A-9A60-128880DADF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D1F44-D897-3043-B7CC-4124DFD4F7E1}" type="slidenum">
              <a:rPr lang="it-IT" altLang="it-IT"/>
              <a:pPr/>
              <a:t>9</a:t>
            </a:fld>
            <a:endParaRPr lang="it-IT" altLang="it-IT"/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80E077DF-5ABE-4E4B-B805-67D94A1FCFB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DD0AB470-8603-F446-809D-6C7565352B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544018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0214A-A849-8F45-B579-9C84A9199CA3}" type="datetimeFigureOut">
              <a:rPr lang="it-IT" smtClean="0"/>
              <a:pPr/>
              <a:t>07/04/21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18BF-23CC-434B-ADA0-FB36742EDD7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4580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0214A-A849-8F45-B579-9C84A9199CA3}" type="datetimeFigureOut">
              <a:rPr lang="it-IT" smtClean="0"/>
              <a:pPr/>
              <a:t>07/04/21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18BF-23CC-434B-ADA0-FB36742EDD7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9830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0214A-A849-8F45-B579-9C84A9199CA3}" type="datetimeFigureOut">
              <a:rPr lang="it-IT" smtClean="0"/>
              <a:pPr/>
              <a:t>07/04/21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18BF-23CC-434B-ADA0-FB36742EDD7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6030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0214A-A849-8F45-B579-9C84A9199CA3}" type="datetimeFigureOut">
              <a:rPr lang="it-IT" smtClean="0"/>
              <a:pPr/>
              <a:t>07/04/21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18BF-23CC-434B-ADA0-FB36742EDD7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3188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0214A-A849-8F45-B579-9C84A9199CA3}" type="datetimeFigureOut">
              <a:rPr lang="it-IT" smtClean="0"/>
              <a:pPr/>
              <a:t>07/04/21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18BF-23CC-434B-ADA0-FB36742EDD7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5788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0214A-A849-8F45-B579-9C84A9199CA3}" type="datetimeFigureOut">
              <a:rPr lang="it-IT" smtClean="0"/>
              <a:pPr/>
              <a:t>07/04/21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18BF-23CC-434B-ADA0-FB36742EDD7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333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0214A-A849-8F45-B579-9C84A9199CA3}" type="datetimeFigureOut">
              <a:rPr lang="it-IT" smtClean="0"/>
              <a:pPr/>
              <a:t>07/04/21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18BF-23CC-434B-ADA0-FB36742EDD7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6251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0214A-A849-8F45-B579-9C84A9199CA3}" type="datetimeFigureOut">
              <a:rPr lang="it-IT" smtClean="0"/>
              <a:pPr/>
              <a:t>07/04/21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18BF-23CC-434B-ADA0-FB36742EDD7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1296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0214A-A849-8F45-B579-9C84A9199CA3}" type="datetimeFigureOut">
              <a:rPr lang="it-IT" smtClean="0"/>
              <a:pPr/>
              <a:t>07/04/21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18BF-23CC-434B-ADA0-FB36742EDD7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4519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0214A-A849-8F45-B579-9C84A9199CA3}" type="datetimeFigureOut">
              <a:rPr lang="it-IT" smtClean="0"/>
              <a:pPr/>
              <a:t>07/04/21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18BF-23CC-434B-ADA0-FB36742EDD7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3229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Trascinare l'immagine su un segnaposto o fare clic sull'icona per aggiungerla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0214A-A849-8F45-B579-9C84A9199CA3}" type="datetimeFigureOut">
              <a:rPr lang="it-IT" smtClean="0"/>
              <a:pPr/>
              <a:t>07/04/21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18BF-23CC-434B-ADA0-FB36742EDD7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4630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/>
              </a:defRPr>
            </a:lvl1pPr>
          </a:lstStyle>
          <a:p>
            <a:fld id="{CA90214A-A849-8F45-B579-9C84A9199CA3}" type="datetimeFigureOut">
              <a:rPr lang="it-IT" smtClean="0"/>
              <a:pPr/>
              <a:t>07/04/21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/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/>
              </a:defRPr>
            </a:lvl1pPr>
          </a:lstStyle>
          <a:p>
            <a:fld id="{2C7B18BF-23CC-434B-ADA0-FB36742EDD76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26197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6E40810D-3212-0D4E-AE76-81AEB76E30C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09368" y="2024673"/>
            <a:ext cx="4953000" cy="1722438"/>
          </a:xfrm>
        </p:spPr>
        <p:txBody>
          <a:bodyPr anchor="ctr"/>
          <a:lstStyle/>
          <a:p>
            <a:pPr algn="l"/>
            <a:r>
              <a:rPr lang="en-US" altLang="it-IT" sz="4800" b="1" dirty="0">
                <a:solidFill>
                  <a:srgbClr val="C00000"/>
                </a:solidFill>
              </a:rPr>
              <a:t>Thesis title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A0E64B9C-EFFF-6E4A-9C2D-9DF794BBA47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99318" y="4438162"/>
            <a:ext cx="7345363" cy="1752600"/>
          </a:xfrm>
        </p:spPr>
        <p:txBody>
          <a:bodyPr/>
          <a:lstStyle/>
          <a:p>
            <a:pPr algn="l"/>
            <a:r>
              <a:rPr lang="en-US" altLang="it-IT" dirty="0">
                <a:solidFill>
                  <a:schemeClr val="tx1"/>
                </a:solidFill>
              </a:rPr>
              <a:t>Your name</a:t>
            </a:r>
          </a:p>
          <a:p>
            <a:pPr algn="l"/>
            <a:endParaRPr lang="en-US" altLang="it-IT" sz="2000" dirty="0">
              <a:solidFill>
                <a:schemeClr val="tx1"/>
              </a:solidFill>
            </a:endParaRPr>
          </a:p>
          <a:p>
            <a:pPr algn="l"/>
            <a:r>
              <a:rPr lang="en-US" altLang="it-IT" sz="2000" dirty="0">
                <a:solidFill>
                  <a:schemeClr val="tx1"/>
                </a:solidFill>
              </a:rPr>
              <a:t>Supervisor: prof./dr. …….</a:t>
            </a:r>
          </a:p>
          <a:p>
            <a:pPr algn="l"/>
            <a:r>
              <a:rPr lang="en-US" altLang="it-IT" sz="2000" dirty="0">
                <a:solidFill>
                  <a:schemeClr val="tx1"/>
                </a:solidFill>
              </a:rPr>
              <a:t>(Co-supervisor: ….. – if existing)</a:t>
            </a:r>
            <a:endParaRPr lang="en-US" altLang="it-IT" dirty="0">
              <a:solidFill>
                <a:schemeClr val="tx1"/>
              </a:solidFill>
            </a:endParaRPr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9BA8AD1F-1724-EE4A-BFF3-FF0C9A6385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368" y="272073"/>
            <a:ext cx="6480175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US" altLang="it-IT" sz="2400" dirty="0">
                <a:latin typeface="+mj-lt"/>
              </a:rPr>
              <a:t>University of Padova</a:t>
            </a:r>
          </a:p>
          <a:p>
            <a:pPr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US" altLang="it-IT" sz="2400" dirty="0">
                <a:latin typeface="+mj-lt"/>
              </a:rPr>
              <a:t>Department..</a:t>
            </a:r>
          </a:p>
          <a:p>
            <a:pPr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US" altLang="it-IT" sz="2000" dirty="0">
                <a:latin typeface="+mj-lt"/>
              </a:rPr>
              <a:t>Academic year….…</a:t>
            </a:r>
          </a:p>
          <a:p>
            <a:pPr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endParaRPr lang="en-US" altLang="it-IT" sz="2000" dirty="0">
              <a:latin typeface="+mj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7EF4B661-EC66-B84F-BD3A-B75868B3E7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it-IT" b="1" dirty="0">
                <a:solidFill>
                  <a:srgbClr val="C90519"/>
                </a:solidFill>
              </a:rPr>
              <a:t>Discussion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52897F11-B1B7-1544-97E0-04A9031583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it-IT"/>
              <a:t>To comment  on the main data, ideas, concepts you have presented in the Results section</a:t>
            </a:r>
          </a:p>
          <a:p>
            <a:endParaRPr lang="en-US" altLang="it-IT"/>
          </a:p>
          <a:p>
            <a:endParaRPr lang="en-US" altLang="it-IT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7EF4B661-EC66-B84F-BD3A-B75868B3E7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it-IT" b="1" dirty="0">
                <a:solidFill>
                  <a:srgbClr val="C90519"/>
                </a:solidFill>
              </a:rPr>
              <a:t>Discussion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E3B69C4-A6B4-5A45-B951-AE54B8E54C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384488"/>
      </p:ext>
    </p:extLst>
  </p:cSld>
  <p:clrMapOvr>
    <a:masterClrMapping/>
  </p:clrMapOvr>
  <p:transition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2BDFA5CD-DFC1-0145-A913-CEC919E652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altLang="it-IT" b="1" dirty="0">
                <a:solidFill>
                  <a:srgbClr val="C90519"/>
                </a:solidFill>
              </a:rPr>
              <a:t>Conclusions (and recommendations)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0D6CF3B8-BFF9-9542-98F0-01D1BE4D36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it-IT"/>
              <a:t>To summarize the main results</a:t>
            </a:r>
          </a:p>
          <a:p>
            <a:r>
              <a:rPr lang="en-US" altLang="it-IT"/>
              <a:t>(Eventually) To provide ideas for future researches items/steps</a:t>
            </a:r>
          </a:p>
        </p:txBody>
      </p:sp>
    </p:spTree>
  </p:cSld>
  <p:clrMapOvr>
    <a:masterClrMapping/>
  </p:clrMapOvr>
  <p:transition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2BDFA5CD-DFC1-0145-A913-CEC919E652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altLang="it-IT" b="1" dirty="0">
                <a:solidFill>
                  <a:srgbClr val="C90519"/>
                </a:solidFill>
              </a:rPr>
              <a:t>Conclusions (and recommendations)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0D6CF3B8-BFF9-9542-98F0-01D1BE4D36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it-IT" dirty="0"/>
          </a:p>
        </p:txBody>
      </p:sp>
    </p:spTree>
    <p:extLst>
      <p:ext uri="{BB962C8B-B14F-4D97-AF65-F5344CB8AC3E}">
        <p14:creationId xmlns:p14="http://schemas.microsoft.com/office/powerpoint/2010/main" val="726484701"/>
      </p:ext>
    </p:extLst>
  </p:cSld>
  <p:clrMapOvr>
    <a:masterClrMapping/>
  </p:clrMapOvr>
  <p:transition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b="1" dirty="0">
                <a:solidFill>
                  <a:srgbClr val="C90519"/>
                </a:solidFill>
              </a:rPr>
              <a:t>XXX</a:t>
            </a:r>
          </a:p>
        </p:txBody>
      </p:sp>
      <p:sp>
        <p:nvSpPr>
          <p:cNvPr id="4" name="Rettangolo 3"/>
          <p:cNvSpPr/>
          <p:nvPr/>
        </p:nvSpPr>
        <p:spPr>
          <a:xfrm>
            <a:off x="586292" y="1417638"/>
            <a:ext cx="807524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>
                <a:latin typeface="Arial" charset="0"/>
              </a:rPr>
              <a:t>XXX:</a:t>
            </a:r>
          </a:p>
          <a:p>
            <a:pPr marL="457200" indent="-457200">
              <a:buFont typeface="Arial" charset="0"/>
              <a:buChar char="•"/>
            </a:pPr>
            <a:r>
              <a:rPr lang="en-GB" sz="3200" dirty="0">
                <a:latin typeface="Arial" charset="0"/>
              </a:rPr>
              <a:t>XX</a:t>
            </a:r>
          </a:p>
          <a:p>
            <a:pPr marL="457200" indent="-457200">
              <a:buFont typeface="Arial" charset="0"/>
              <a:buChar char="•"/>
            </a:pPr>
            <a:r>
              <a:rPr lang="en-GB" sz="3200" dirty="0">
                <a:latin typeface="Arial" charset="0"/>
              </a:rPr>
              <a:t>XX</a:t>
            </a:r>
          </a:p>
          <a:p>
            <a:pPr marL="457200" indent="-457200">
              <a:buFont typeface="Arial" charset="0"/>
              <a:buChar char="•"/>
            </a:pPr>
            <a:r>
              <a:rPr lang="en-GB" sz="3200" dirty="0">
                <a:latin typeface="Arial" charset="0"/>
              </a:rPr>
              <a:t>XX</a:t>
            </a:r>
          </a:p>
          <a:p>
            <a:pPr marL="457200" indent="-457200">
              <a:buFont typeface="Arial" charset="0"/>
              <a:buChar char="•"/>
            </a:pPr>
            <a:r>
              <a:rPr lang="en-GB" sz="3200" dirty="0">
                <a:latin typeface="Arial" charset="0"/>
              </a:rPr>
              <a:t>XX</a:t>
            </a:r>
          </a:p>
          <a:p>
            <a:pPr marL="457200" indent="-457200">
              <a:buFont typeface="Arial" charset="0"/>
              <a:buChar char="•"/>
            </a:pPr>
            <a:r>
              <a:rPr lang="en-GB" sz="3200" dirty="0">
                <a:latin typeface="Arial" charset="0"/>
              </a:rPr>
              <a:t>XX</a:t>
            </a:r>
          </a:p>
          <a:p>
            <a:pPr marL="457200" indent="-457200">
              <a:buFont typeface="Arial" charset="0"/>
              <a:buChar char="•"/>
            </a:pPr>
            <a:r>
              <a:rPr lang="en-GB" sz="3200" dirty="0">
                <a:latin typeface="Arial" charset="0"/>
              </a:rPr>
              <a:t>XX</a:t>
            </a:r>
          </a:p>
          <a:p>
            <a:pPr marL="457200" indent="-457200">
              <a:buFont typeface="Arial" charset="0"/>
              <a:buChar char="•"/>
            </a:pPr>
            <a:r>
              <a:rPr lang="en-GB" sz="3200" dirty="0">
                <a:latin typeface="Arial" charset="0"/>
              </a:rPr>
              <a:t>XX</a:t>
            </a:r>
          </a:p>
          <a:p>
            <a:pPr marL="457200" indent="-457200">
              <a:buFont typeface="Arial" charset="0"/>
              <a:buChar char="•"/>
            </a:pPr>
            <a:endParaRPr lang="en-GB" sz="3200" dirty="0">
              <a:latin typeface="Arial" charset="0"/>
            </a:endParaRPr>
          </a:p>
        </p:txBody>
      </p:sp>
      <p:sp>
        <p:nvSpPr>
          <p:cNvPr id="3" name="Cornice 2">
            <a:extLst>
              <a:ext uri="{FF2B5EF4-FFF2-40B4-BE49-F238E27FC236}">
                <a16:creationId xmlns:a16="http://schemas.microsoft.com/office/drawing/2014/main" id="{5B13229E-0D1F-214E-9CBB-574BA37FC341}"/>
              </a:ext>
            </a:extLst>
          </p:cNvPr>
          <p:cNvSpPr/>
          <p:nvPr/>
        </p:nvSpPr>
        <p:spPr>
          <a:xfrm>
            <a:off x="527539" y="2391508"/>
            <a:ext cx="1676400" cy="1137138"/>
          </a:xfrm>
          <a:prstGeom prst="frame">
            <a:avLst>
              <a:gd name="adj1" fmla="val 5283"/>
            </a:avLst>
          </a:prstGeom>
          <a:solidFill>
            <a:srgbClr val="C00000"/>
          </a:solidFill>
          <a:ln>
            <a:solidFill>
              <a:srgbClr val="C90519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936D7D99-0CBE-F44E-B567-5498F6CB4515}"/>
              </a:ext>
            </a:extLst>
          </p:cNvPr>
          <p:cNvSpPr/>
          <p:nvPr/>
        </p:nvSpPr>
        <p:spPr>
          <a:xfrm>
            <a:off x="527539" y="3950677"/>
            <a:ext cx="1817076" cy="973015"/>
          </a:xfrm>
          <a:prstGeom prst="rect">
            <a:avLst/>
          </a:prstGeom>
          <a:solidFill>
            <a:srgbClr val="C00000">
              <a:alpha val="22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Freccia sinistra 6">
            <a:extLst>
              <a:ext uri="{FF2B5EF4-FFF2-40B4-BE49-F238E27FC236}">
                <a16:creationId xmlns:a16="http://schemas.microsoft.com/office/drawing/2014/main" id="{BF207130-9478-AE46-9886-5E4026CFCFCE}"/>
              </a:ext>
            </a:extLst>
          </p:cNvPr>
          <p:cNvSpPr/>
          <p:nvPr/>
        </p:nvSpPr>
        <p:spPr>
          <a:xfrm>
            <a:off x="2602523" y="4890232"/>
            <a:ext cx="1570892" cy="515815"/>
          </a:xfrm>
          <a:prstGeom prst="leftArrow">
            <a:avLst/>
          </a:prstGeom>
          <a:solidFill>
            <a:srgbClr val="C00000"/>
          </a:solidFill>
          <a:ln>
            <a:solidFill>
              <a:srgbClr val="C90519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3155537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43810" y="162672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GB" sz="3200" b="1" dirty="0">
                <a:solidFill>
                  <a:srgbClr val="C00000"/>
                </a:solidFill>
              </a:rPr>
              <a:t>XXX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550504" y="1567365"/>
            <a:ext cx="8007342" cy="1077218"/>
          </a:xfrm>
          <a:prstGeom prst="rect">
            <a:avLst/>
          </a:prstGeom>
          <a:solidFill>
            <a:srgbClr val="C90519"/>
          </a:solidFill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+mj-lt"/>
              </a:rPr>
              <a:t>XXX</a:t>
            </a:r>
          </a:p>
          <a:p>
            <a:endParaRPr lang="it-IT" sz="32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4163796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E2C3ED84-FB76-E943-A6D2-6C3B53A78A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it-IT" b="1" dirty="0">
                <a:solidFill>
                  <a:srgbClr val="C90519"/>
                </a:solidFill>
              </a:rPr>
              <a:t>Outline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F038DEA7-6BE0-304D-9A5E-06C3560BD1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49898" y="1750890"/>
            <a:ext cx="7884502" cy="4114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it-IT" dirty="0"/>
              <a:t>To list the sections of the presentation</a:t>
            </a:r>
          </a:p>
          <a:p>
            <a:pPr>
              <a:lnSpc>
                <a:spcPct val="90000"/>
              </a:lnSpc>
            </a:pPr>
            <a:r>
              <a:rPr lang="en-US" altLang="it-IT" dirty="0"/>
              <a:t>An alternative option: to present the thesis’ structure and organization (in case by using a flow chart): </a:t>
            </a:r>
            <a:r>
              <a:rPr lang="en-US" altLang="it-IT" dirty="0">
                <a:cs typeface="Arial" panose="020B0604020202020204" pitchFamily="34" charset="0"/>
              </a:rPr>
              <a:t> to describe the different parts of the thesis, the links among chapters and  which parts of the thesis (2-3 items) you will focus on during the PPT presentation</a:t>
            </a:r>
            <a:endParaRPr lang="en-US" altLang="it-IT" dirty="0"/>
          </a:p>
          <a:p>
            <a:pPr>
              <a:lnSpc>
                <a:spcPct val="90000"/>
              </a:lnSpc>
            </a:pPr>
            <a:endParaRPr lang="en-US" altLang="it-IT" dirty="0"/>
          </a:p>
        </p:txBody>
      </p:sp>
    </p:spTree>
    <p:extLst>
      <p:ext uri="{BB962C8B-B14F-4D97-AF65-F5344CB8AC3E}">
        <p14:creationId xmlns:p14="http://schemas.microsoft.com/office/powerpoint/2010/main" val="414582171"/>
      </p:ext>
    </p:extLst>
  </p:cSld>
  <p:clrMapOvr>
    <a:masterClrMapping/>
  </p:clrMapOvr>
  <p:transition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E2C3ED84-FB76-E943-A6D2-6C3B53A78A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it-IT" b="1" dirty="0">
                <a:solidFill>
                  <a:srgbClr val="C90519"/>
                </a:solidFill>
              </a:rPr>
              <a:t>Introduction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F038DEA7-6BE0-304D-9A5E-06C3560BD1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49898" y="1750890"/>
            <a:ext cx="7884502" cy="4114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it-IT" dirty="0"/>
              <a:t>To (shortly) describe the thesis background, motivation, scope</a:t>
            </a:r>
          </a:p>
        </p:txBody>
      </p:sp>
    </p:spTree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61F98C00-4B43-7547-AE19-742E75CE77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it-IT" b="1" dirty="0">
                <a:solidFill>
                  <a:srgbClr val="C90519"/>
                </a:solidFill>
              </a:rPr>
              <a:t>Background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5F0A264C-690B-EE47-88EA-4C13607C9C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15814" y="1598491"/>
            <a:ext cx="8346831" cy="4114800"/>
          </a:xfrm>
        </p:spPr>
        <p:txBody>
          <a:bodyPr/>
          <a:lstStyle/>
          <a:p>
            <a:r>
              <a:rPr lang="en-US" altLang="it-IT" dirty="0"/>
              <a:t>Main background information: the basic concepts, definitions, the context (study’s location, etc.), the legal, economic, social and environmental framework,  etc.</a:t>
            </a:r>
          </a:p>
        </p:txBody>
      </p:sp>
    </p:spTree>
  </p:cSld>
  <p:clrMapOvr>
    <a:masterClrMapping/>
  </p:clrMapOvr>
  <p:transition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E02877AC-1CD9-AA44-B973-3CDCCC53EB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it-IT" b="1" dirty="0">
                <a:solidFill>
                  <a:srgbClr val="C90519"/>
                </a:solidFill>
              </a:rPr>
              <a:t>Thesis objective(s)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ED3FB4D0-F5AC-F141-BFB1-8A921EC6F3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43681" y="1891567"/>
            <a:ext cx="7579703" cy="4114800"/>
          </a:xfrm>
        </p:spPr>
        <p:txBody>
          <a:bodyPr/>
          <a:lstStyle/>
          <a:p>
            <a:r>
              <a:rPr lang="en-US" altLang="it-IT" dirty="0"/>
              <a:t>To recall the main, overall research objective(s) </a:t>
            </a:r>
          </a:p>
          <a:p>
            <a:r>
              <a:rPr lang="en-US" altLang="it-IT" dirty="0"/>
              <a:t>To list and explain the more specific objectives</a:t>
            </a:r>
          </a:p>
        </p:txBody>
      </p:sp>
    </p:spTree>
  </p:cSld>
  <p:clrMapOvr>
    <a:masterClrMapping/>
  </p:clrMapOvr>
  <p:transition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2F71636D-F7EB-B94F-B3EB-096189EF86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it-IT" b="1" dirty="0">
                <a:solidFill>
                  <a:srgbClr val="C90519"/>
                </a:solidFill>
              </a:rPr>
              <a:t>Research methodology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4202CB99-CB2B-2648-AC53-D48C9F7D4E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91662" y="1660403"/>
            <a:ext cx="6096000" cy="4114800"/>
          </a:xfrm>
        </p:spPr>
        <p:txBody>
          <a:bodyPr/>
          <a:lstStyle/>
          <a:p>
            <a:r>
              <a:rPr lang="en-US" altLang="it-IT" dirty="0"/>
              <a:t>To list and comment on the main sources of information (if possible mentioning their reliability, limits, etc.) </a:t>
            </a:r>
          </a:p>
          <a:p>
            <a:r>
              <a:rPr lang="en-US" altLang="it-IT" dirty="0"/>
              <a:t>To list and comment the main theoretical approaches used in analyzing the info and data collected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2F71636D-F7EB-B94F-B3EB-096189EF86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it-IT" b="1" dirty="0">
                <a:solidFill>
                  <a:srgbClr val="C90519"/>
                </a:solidFill>
              </a:rPr>
              <a:t>Research methodology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EF60742-C52A-8C47-B948-BFBDAE5DE6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5762028"/>
      </p:ext>
    </p:extLst>
  </p:cSld>
  <p:clrMapOvr>
    <a:masterClrMapping/>
  </p:clrMapOvr>
  <p:transition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1CB9291C-FBB1-6149-92C4-D8B44F7716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it-IT" b="1" dirty="0">
                <a:solidFill>
                  <a:srgbClr val="C90519"/>
                </a:solidFill>
              </a:rPr>
              <a:t>Results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5235C4D1-6BAF-1645-842D-EA7AFD3BAF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it-IT"/>
              <a:t>To describe the data, ideas, concepts you would like to focus on about your study’s results</a:t>
            </a:r>
          </a:p>
          <a:p>
            <a:endParaRPr lang="en-US" altLang="it-IT"/>
          </a:p>
          <a:p>
            <a:r>
              <a:rPr lang="en-US" altLang="it-IT" i="1"/>
              <a:t>(NOTE: Pay attention in focusing on those results directly related to your thesis’ objectives =&gt; those objectives/goal you mention at the beginning of the PPT)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1CB9291C-FBB1-6149-92C4-D8B44F7716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it-IT" b="1" dirty="0">
                <a:solidFill>
                  <a:srgbClr val="C90519"/>
                </a:solidFill>
              </a:rPr>
              <a:t>Results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9AFFA4F-D489-1D41-92B9-882C8E1DCF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6246216"/>
      </p:ext>
    </p:extLst>
  </p:cSld>
  <p:clrMapOvr>
    <a:masterClrMapping/>
  </p:clrMapOvr>
  <p:transition>
    <p:cut/>
  </p:transition>
</p:sld>
</file>

<file path=ppt/theme/theme1.xml><?xml version="1.0" encoding="utf-8"?>
<a:theme xmlns:a="http://schemas.openxmlformats.org/drawingml/2006/main" name="TESAF_BASSO_DESTR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o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TESAF_BASSO_DESTRA.thmx</Template>
  <TotalTime>5620</TotalTime>
  <Words>332</Words>
  <Application>Microsoft Macintosh PowerPoint</Application>
  <PresentationFormat>Presentazione su schermo (4:3)</PresentationFormat>
  <Paragraphs>64</Paragraphs>
  <Slides>15</Slides>
  <Notes>15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20" baseType="lpstr">
      <vt:lpstr>Arial</vt:lpstr>
      <vt:lpstr>Calibri</vt:lpstr>
      <vt:lpstr>Times New Roman</vt:lpstr>
      <vt:lpstr>Wingdings</vt:lpstr>
      <vt:lpstr>TESAF_BASSO_DESTRA</vt:lpstr>
      <vt:lpstr>Thesis title</vt:lpstr>
      <vt:lpstr>Outline</vt:lpstr>
      <vt:lpstr>Introduction</vt:lpstr>
      <vt:lpstr>Background</vt:lpstr>
      <vt:lpstr>Thesis objective(s)</vt:lpstr>
      <vt:lpstr>Research methodology</vt:lpstr>
      <vt:lpstr>Research methodology</vt:lpstr>
      <vt:lpstr>Results</vt:lpstr>
      <vt:lpstr>Results</vt:lpstr>
      <vt:lpstr>Discussion</vt:lpstr>
      <vt:lpstr>Discussion</vt:lpstr>
      <vt:lpstr>Conclusions (and recommendations)</vt:lpstr>
      <vt:lpstr>Conclusions (and recommendations)</vt:lpstr>
      <vt:lpstr>XXX</vt:lpstr>
      <vt:lpstr>XXX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Paolo Semenzato</dc:creator>
  <cp:lastModifiedBy>Pettenella Davide Matteo</cp:lastModifiedBy>
  <cp:revision>136</cp:revision>
  <cp:lastPrinted>2016-06-15T13:56:28Z</cp:lastPrinted>
  <dcterms:created xsi:type="dcterms:W3CDTF">2015-07-16T06:24:32Z</dcterms:created>
  <dcterms:modified xsi:type="dcterms:W3CDTF">2021-04-07T10:58:57Z</dcterms:modified>
</cp:coreProperties>
</file>