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5"/>
  </p:notesMasterIdLst>
  <p:handoutMasterIdLst>
    <p:handoutMasterId r:id="rId66"/>
  </p:handoutMasterIdLst>
  <p:sldIdLst>
    <p:sldId id="256" r:id="rId2"/>
    <p:sldId id="507" r:id="rId3"/>
    <p:sldId id="503" r:id="rId4"/>
    <p:sldId id="553" r:id="rId5"/>
    <p:sldId id="544" r:id="rId6"/>
    <p:sldId id="424" r:id="rId7"/>
    <p:sldId id="426" r:id="rId8"/>
    <p:sldId id="428" r:id="rId9"/>
    <p:sldId id="516" r:id="rId10"/>
    <p:sldId id="517" r:id="rId11"/>
    <p:sldId id="427" r:id="rId12"/>
    <p:sldId id="514" r:id="rId13"/>
    <p:sldId id="548" r:id="rId14"/>
    <p:sldId id="519" r:id="rId15"/>
    <p:sldId id="520" r:id="rId16"/>
    <p:sldId id="513" r:id="rId17"/>
    <p:sldId id="515" r:id="rId18"/>
    <p:sldId id="437" r:id="rId19"/>
    <p:sldId id="547" r:id="rId20"/>
    <p:sldId id="510" r:id="rId21"/>
    <p:sldId id="508" r:id="rId22"/>
    <p:sldId id="512" r:id="rId23"/>
    <p:sldId id="522" r:id="rId24"/>
    <p:sldId id="546" r:id="rId25"/>
    <p:sldId id="430" r:id="rId26"/>
    <p:sldId id="530" r:id="rId27"/>
    <p:sldId id="534" r:id="rId28"/>
    <p:sldId id="532" r:id="rId29"/>
    <p:sldId id="533" r:id="rId30"/>
    <p:sldId id="552" r:id="rId31"/>
    <p:sldId id="531" r:id="rId32"/>
    <p:sldId id="527" r:id="rId33"/>
    <p:sldId id="545" r:id="rId34"/>
    <p:sldId id="417" r:id="rId35"/>
    <p:sldId id="538" r:id="rId36"/>
    <p:sldId id="540" r:id="rId37"/>
    <p:sldId id="551" r:id="rId38"/>
    <p:sldId id="412" r:id="rId39"/>
    <p:sldId id="528" r:id="rId40"/>
    <p:sldId id="414" r:id="rId41"/>
    <p:sldId id="536" r:id="rId42"/>
    <p:sldId id="529" r:id="rId43"/>
    <p:sldId id="535" r:id="rId44"/>
    <p:sldId id="505" r:id="rId45"/>
    <p:sldId id="506" r:id="rId46"/>
    <p:sldId id="526" r:id="rId47"/>
    <p:sldId id="525" r:id="rId48"/>
    <p:sldId id="342" r:id="rId49"/>
    <p:sldId id="438" r:id="rId50"/>
    <p:sldId id="537" r:id="rId51"/>
    <p:sldId id="343" r:id="rId52"/>
    <p:sldId id="541" r:id="rId53"/>
    <p:sldId id="407" r:id="rId54"/>
    <p:sldId id="554" r:id="rId55"/>
    <p:sldId id="555" r:id="rId56"/>
    <p:sldId id="549" r:id="rId57"/>
    <p:sldId id="542" r:id="rId58"/>
    <p:sldId id="543" r:id="rId59"/>
    <p:sldId id="550" r:id="rId60"/>
    <p:sldId id="423" r:id="rId61"/>
    <p:sldId id="539" r:id="rId62"/>
    <p:sldId id="431" r:id="rId63"/>
    <p:sldId id="524" r:id="rId6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2614503-BC41-7349-A547-965016201C4D}">
          <p14:sldIdLst>
            <p14:sldId id="256"/>
            <p14:sldId id="507"/>
            <p14:sldId id="503"/>
            <p14:sldId id="553"/>
          </p14:sldIdLst>
        </p14:section>
        <p14:section name="Formazione specialistica" id="{6C0E6C8E-8696-1242-9964-E7BB503D7E8C}">
          <p14:sldIdLst>
            <p14:sldId id="544"/>
            <p14:sldId id="424"/>
            <p14:sldId id="426"/>
            <p14:sldId id="428"/>
            <p14:sldId id="516"/>
            <p14:sldId id="517"/>
            <p14:sldId id="427"/>
            <p14:sldId id="514"/>
          </p14:sldIdLst>
        </p14:section>
        <p14:section name="Formazione continua e on line" id="{523AB681-FE78-F946-A253-D1A9C7DDF251}">
          <p14:sldIdLst>
            <p14:sldId id="548"/>
            <p14:sldId id="519"/>
            <p14:sldId id="520"/>
            <p14:sldId id="513"/>
            <p14:sldId id="515"/>
            <p14:sldId id="437"/>
          </p14:sldIdLst>
        </p14:section>
        <p14:section name="Servizio civile" id="{5DFA6D2F-EE99-B846-93AD-425B076D9242}">
          <p14:sldIdLst>
            <p14:sldId id="547"/>
            <p14:sldId id="510"/>
            <p14:sldId id="508"/>
            <p14:sldId id="512"/>
            <p14:sldId id="522"/>
          </p14:sldIdLst>
        </p14:section>
        <p14:section name="Campi di lavoro/intrenship" id="{A0DBFFC1-8228-2A4E-940B-58DA8D395A83}">
          <p14:sldIdLst>
            <p14:sldId id="546"/>
            <p14:sldId id="430"/>
            <p14:sldId id="530"/>
            <p14:sldId id="534"/>
            <p14:sldId id="532"/>
            <p14:sldId id="533"/>
            <p14:sldId id="552"/>
            <p14:sldId id="531"/>
            <p14:sldId id="527"/>
          </p14:sldIdLst>
        </p14:section>
        <p14:section name="ONG" id="{F73E67D0-7A51-D445-B57E-E652236430C6}">
          <p14:sldIdLst>
            <p14:sldId id="545"/>
            <p14:sldId id="417"/>
            <p14:sldId id="538"/>
            <p14:sldId id="540"/>
          </p14:sldIdLst>
        </p14:section>
        <p14:section name="Le istituzioni pubbliche" id="{CE943A03-EF26-A04A-B944-280B53CDF2A4}">
          <p14:sldIdLst>
            <p14:sldId id="551"/>
            <p14:sldId id="412"/>
            <p14:sldId id="528"/>
            <p14:sldId id="414"/>
            <p14:sldId id="536"/>
            <p14:sldId id="529"/>
            <p14:sldId id="535"/>
            <p14:sldId id="505"/>
            <p14:sldId id="506"/>
            <p14:sldId id="526"/>
            <p14:sldId id="525"/>
            <p14:sldId id="342"/>
            <p14:sldId id="438"/>
            <p14:sldId id="537"/>
            <p14:sldId id="343"/>
            <p14:sldId id="541"/>
            <p14:sldId id="407"/>
            <p14:sldId id="554"/>
            <p14:sldId id="555"/>
          </p14:sldIdLst>
        </p14:section>
        <p14:section name="Consulenza" id="{E9D5309B-A132-F148-8374-04044962A5CB}">
          <p14:sldIdLst>
            <p14:sldId id="549"/>
            <p14:sldId id="542"/>
            <p14:sldId id="543"/>
          </p14:sldIdLst>
        </p14:section>
        <p14:section name="Info" id="{A0375C76-FB1B-924A-AEA7-B5ABA9C08779}">
          <p14:sldIdLst>
            <p14:sldId id="550"/>
            <p14:sldId id="423"/>
            <p14:sldId id="539"/>
            <p14:sldId id="431"/>
            <p14:sldId id="5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scaleToFitPaper="1" frameSlides="1"/>
  <p:clrMru>
    <a:srgbClr val="C90519"/>
    <a:srgbClr val="1800FF"/>
    <a:srgbClr val="FF0080"/>
    <a:srgbClr val="FF66FF"/>
    <a:srgbClr val="DADA00"/>
    <a:srgbClr val="408000"/>
    <a:srgbClr val="A2C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/>
    <p:restoredTop sz="92426" autoAdjust="0"/>
  </p:normalViewPr>
  <p:slideViewPr>
    <p:cSldViewPr snapToGrid="0" snapToObjects="1">
      <p:cViewPr varScale="1">
        <p:scale>
          <a:sx n="110" d="100"/>
          <a:sy n="110" d="100"/>
        </p:scale>
        <p:origin x="20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D9BFA-4BF8-0C4E-B55A-3B17A56D22DE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71A43-3377-7A49-BB1F-62A5A4E5C78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78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DB0D-F019-274E-8721-885AE8351769}" type="datetimeFigureOut">
              <a:rPr lang="it-IT" smtClean="0"/>
              <a:pPr/>
              <a:t>15/04/25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5EDAB-4A52-CE45-94EC-F4609FDBE776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96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F9DF6-FA72-E440-A5CC-D5C0F06070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1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5EDAB-4A52-CE45-94EC-F4609FDBE776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7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58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83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03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18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78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33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25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29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51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22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15/04/25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63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CA90214A-A849-8F45-B579-9C84A9199CA3}" type="datetimeFigureOut">
              <a:rPr lang="it-IT" smtClean="0"/>
              <a:pPr/>
              <a:t>15/04/25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C7B18BF-23CC-434B-ADA0-FB36742EDD7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619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hyperlink" Target="https://www.masterin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hyperlink" Target="https://www.cooperationdevelopment.org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info/funding-tenders/opportunities/portal/screen/opportunities/projects-details/43353764/101082117/ERASMUS2027" TargetMode="External"/><Relationship Id="rId3" Type="http://schemas.openxmlformats.org/officeDocument/2006/relationships/hyperlink" Target="https://ec.europa.eu/info/funding-tenders/opportunities/portal/screen/opportunities/projects-details/43353764/101080968/ERASMUS2027" TargetMode="External"/><Relationship Id="rId7" Type="http://schemas.openxmlformats.org/officeDocument/2006/relationships/hyperlink" Target="https://em-sufonama.eu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ec.europa.eu/programmes/erasmus-plus/projects/eplus-project-detai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info/funding-tenders/opportunities/portal/screen/opportunities/projects-details/43353764/101082211/ERASMUS2027" TargetMode="External"/><Relationship Id="rId11" Type="http://schemas.openxmlformats.org/officeDocument/2006/relationships/slide" Target="slide3.xml"/><Relationship Id="rId5" Type="http://schemas.openxmlformats.org/officeDocument/2006/relationships/hyperlink" Target="https://www.unipd.it/offerta-didattica/corso-di-laurea-magistrale/ingegneria?tipo=LM&amp;scuola=IN&amp;ordinamento=2022&amp;key=IA2545&amp;cg=scienze-agrarie-forestali-e-al" TargetMode="External"/><Relationship Id="rId10" Type="http://schemas.openxmlformats.org/officeDocument/2006/relationships/hyperlink" Target="https://www.eacea.ec.europa.eu/scholarships/erasmus-mundus-catalogue_en" TargetMode="External"/><Relationship Id="rId4" Type="http://schemas.openxmlformats.org/officeDocument/2006/relationships/hyperlink" Target="https://www.medfor.eu/" TargetMode="External"/><Relationship Id="rId9" Type="http://schemas.openxmlformats.org/officeDocument/2006/relationships/hyperlink" Target="https://globalforestry.e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amasters.com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mastersportal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hyperlink" Target="https://www.study.eu/" TargetMode="External"/><Relationship Id="rId4" Type="http://schemas.openxmlformats.org/officeDocument/2006/relationships/hyperlink" Target="https://www.masterstudies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34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learning.fa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raining.woah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latform.europeanmoocs.eu/" TargetMode="External"/><Relationship Id="rId13" Type="http://schemas.openxmlformats.org/officeDocument/2006/relationships/hyperlink" Target="https://start.unito.it/" TargetMode="External"/><Relationship Id="rId3" Type="http://schemas.openxmlformats.org/officeDocument/2006/relationships/hyperlink" Target="https://it.wikipedia.org/wiki/Khan_Academy" TargetMode="External"/><Relationship Id="rId7" Type="http://schemas.openxmlformats.org/officeDocument/2006/relationships/hyperlink" Target="https://it.wikipedia.org/wiki/Iversity" TargetMode="External"/><Relationship Id="rId12" Type="http://schemas.openxmlformats.org/officeDocument/2006/relationships/hyperlink" Target="https://www.pok.polimi.it/" TargetMode="External"/><Relationship Id="rId2" Type="http://schemas.openxmlformats.org/officeDocument/2006/relationships/hyperlink" Target="https://it.wikipedia.org/w/index.php?title=Federica_Web_Learning&amp;action=edit&amp;redlink=1" TargetMode="Externa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EdX" TargetMode="External"/><Relationship Id="rId11" Type="http://schemas.openxmlformats.org/officeDocument/2006/relationships/hyperlink" Target="https://book.unibo.it/" TargetMode="External"/><Relationship Id="rId5" Type="http://schemas.openxmlformats.org/officeDocument/2006/relationships/hyperlink" Target="https://it.wikipedia.org/wiki/Udacity" TargetMode="External"/><Relationship Id="rId15" Type="http://schemas.openxmlformats.org/officeDocument/2006/relationships/slide" Target="slide3.xml"/><Relationship Id="rId10" Type="http://schemas.openxmlformats.org/officeDocument/2006/relationships/hyperlink" Target="https://learn.eduopen.org/" TargetMode="External"/><Relationship Id="rId4" Type="http://schemas.openxmlformats.org/officeDocument/2006/relationships/hyperlink" Target="https://it.wikipedia.org/wiki/Coursera" TargetMode="External"/><Relationship Id="rId9" Type="http://schemas.openxmlformats.org/officeDocument/2006/relationships/hyperlink" Target="https://it.wikipedia.org/wiki/Simplilearn" TargetMode="External"/><Relationship Id="rId14" Type="http://schemas.openxmlformats.org/officeDocument/2006/relationships/hyperlink" Target="https://en.wikipedia.org/wiki/List_of_MOOC_provider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scelgoilserviziocivile.gov.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chegiovanili.gov.it/servizio-civile/bandi-e-avvisi-di-servizio-civile/bandi-di-selezione-volontari/scegli-il-tuo-progetto/?bando=91527&amp;gazzetta=62&amp;estero=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csiv.it/servizio-civile/ccp/" TargetMode="External"/><Relationship Id="rId2" Type="http://schemas.openxmlformats.org/officeDocument/2006/relationships/hyperlink" Target="https://www.politichegiovanili.gov.it/servizio-civile/corpi-civili-di-p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erviziovolontarioeuropeo.it/corpo-europeo-di-solidarieta/" TargetMode="External"/><Relationship Id="rId3" Type="http://schemas.openxmlformats.org/officeDocument/2006/relationships/hyperlink" Target="https://iboitalia.org/" TargetMode="External"/><Relationship Id="rId7" Type="http://schemas.openxmlformats.org/officeDocument/2006/relationships/hyperlink" Target="https://youthforeurope.eu/european-solidarity-corps/" TargetMode="External"/><Relationship Id="rId2" Type="http://schemas.openxmlformats.org/officeDocument/2006/relationships/hyperlink" Target="https://yap.it/campi-di-lavoro/database-camp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eco.org/" TargetMode="External"/><Relationship Id="rId5" Type="http://schemas.openxmlformats.org/officeDocument/2006/relationships/hyperlink" Target="https://wwoofinternational.org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lunaria.org/" TargetMode="External"/><Relationship Id="rId9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ecovillaggi.it/" TargetMode="External"/><Relationship Id="rId3" Type="http://schemas.openxmlformats.org/officeDocument/2006/relationships/hyperlink" Target="https://www.focsiv.it/category/volontariato/" TargetMode="External"/><Relationship Id="rId7" Type="http://schemas.openxmlformats.org/officeDocument/2006/relationships/hyperlink" Target="https://gen-europe.org/ecovillages/european-ecovillages/" TargetMode="Externa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ovillage.org/" TargetMode="External"/><Relationship Id="rId5" Type="http://schemas.openxmlformats.org/officeDocument/2006/relationships/hyperlink" Target="https://www.aiesec.it/volontariato-internazionale/" TargetMode="External"/><Relationship Id="rId10" Type="http://schemas.openxmlformats.org/officeDocument/2006/relationships/image" Target="../media/image4.png"/><Relationship Id="rId4" Type="http://schemas.openxmlformats.org/officeDocument/2006/relationships/slide" Target="slide62.xml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unv.org/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unv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h.europa.eu/go-abroad/volunteering_it" TargetMode="Externa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56.xml"/><Relationship Id="rId7" Type="http://schemas.openxmlformats.org/officeDocument/2006/relationships/slide" Target="slide5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33.xml"/><Relationship Id="rId10" Type="http://schemas.openxmlformats.org/officeDocument/2006/relationships/slide" Target="slide59.xml"/><Relationship Id="rId4" Type="http://schemas.openxmlformats.org/officeDocument/2006/relationships/slide" Target="slide30.xml"/><Relationship Id="rId9" Type="http://schemas.openxmlformats.org/officeDocument/2006/relationships/slide" Target="slide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hcr.org/uk/career-opportunities.html" TargetMode="External"/><Relationship Id="rId3" Type="http://schemas.openxmlformats.org/officeDocument/2006/relationships/hyperlink" Target="https://www.unipd.it/stage-tirocini-estero-studenti-neolaureati" TargetMode="External"/><Relationship Id="rId7" Type="http://schemas.openxmlformats.org/officeDocument/2006/relationships/hyperlink" Target="http://www.eesc.europa.eu/?i=portal.en.traineeships" TargetMode="External"/><Relationship Id="rId2" Type="http://schemas.openxmlformats.org/officeDocument/2006/relationships/hyperlink" Target="https://www.unipd.it/st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stages/home_en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careers.un.org/lbw/home.aspx" TargetMode="External"/><Relationship Id="rId10" Type="http://schemas.openxmlformats.org/officeDocument/2006/relationships/slide" Target="slide3.xml"/><Relationship Id="rId4" Type="http://schemas.openxmlformats.org/officeDocument/2006/relationships/hyperlink" Target="https://www.unipd.it/erasmus-plus" TargetMode="External"/><Relationship Id="rId9" Type="http://schemas.openxmlformats.org/officeDocument/2006/relationships/hyperlink" Target="https://www.tirocinicrui.it/programmi-bandi-definitivo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hyperlink" Target="https://www.fao.org/employment/young-talent-programme/internship-programme/en/" TargetMode="External"/><Relationship Id="rId7" Type="http://schemas.openxmlformats.org/officeDocument/2006/relationships/image" Target="../media/image4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hyperlink" Target="https://www.europarl.europa.eu/at-your-service/it/work-with-us/traineeships" TargetMode="External"/><Relationship Id="rId4" Type="http://schemas.openxmlformats.org/officeDocument/2006/relationships/hyperlink" Target="https://traineeships.ec.europa.eu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cis.it/chi-siamo.html" TargetMode="External"/><Relationship Id="rId2" Type="http://schemas.openxmlformats.org/officeDocument/2006/relationships/hyperlink" Target="http://www.cipsi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hyperlink" Target="http://www.focsiv.i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ninet.org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://www.link2007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hyperlink" Target="https://www.concorditalia.org/" TargetMode="External"/><Relationship Id="rId4" Type="http://schemas.openxmlformats.org/officeDocument/2006/relationships/hyperlink" Target="https://www.ong.i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cs.gov.it/home-ita/opportunita/area-osc/osc/bando-osc-2/" TargetMode="External"/><Relationship Id="rId2" Type="http://schemas.openxmlformats.org/officeDocument/2006/relationships/hyperlink" Target="https://concordeurop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2.xml"/><Relationship Id="rId7" Type="http://schemas.openxmlformats.org/officeDocument/2006/relationships/slide" Target="slide49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slide" Target="slide45.xml"/><Relationship Id="rId4" Type="http://schemas.openxmlformats.org/officeDocument/2006/relationships/slide" Target="slide44.xml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esteri.it/it/opportunita/borse-di-studio/di_studio/elencopaesiofferenti/" TargetMode="External"/><Relationship Id="rId7" Type="http://schemas.openxmlformats.org/officeDocument/2006/relationships/slide" Target="slide3.xml"/><Relationship Id="rId2" Type="http://schemas.openxmlformats.org/officeDocument/2006/relationships/hyperlink" Target="https://www.esteri.it/it/politica-estera-e-cooperazione-allo-sviluppo/cooperaz_svilupp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steri.it/it/opportunita/nelle_oo_ii/pergiovani/LEAD" TargetMode="External"/><Relationship Id="rId5" Type="http://schemas.openxmlformats.org/officeDocument/2006/relationships/hyperlink" Target="https://www.esteri.it/it/opportunita/nelle_oo_ii/pergiovani/JPO" TargetMode="External"/><Relationship Id="rId4" Type="http://schemas.openxmlformats.org/officeDocument/2006/relationships/hyperlink" Target="https://www.esteri.it/it/opportunita/nelle_oo_ii/pergiovani/YP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.tesaf.unipd.it/pettenella/Didattica/)" TargetMode="External"/><Relationship Id="rId2" Type="http://schemas.openxmlformats.org/officeDocument/2006/relationships/hyperlink" Target="http://www.agronomisenzafrontiere.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davide.pettenella@unipd.it" TargetMode="External"/><Relationship Id="rId4" Type="http://schemas.openxmlformats.org/officeDocument/2006/relationships/hyperlink" Target="https://intra.tesaf.unipd.it/pettenella/Didattica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undesa.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as.europa.eu/eeas/next-call-expression-interest-junior-professionals-delegation-jpd-programme-will-be-open-4th_en#57825" TargetMode="External"/><Relationship Id="rId5" Type="http://schemas.openxmlformats.org/officeDocument/2006/relationships/hyperlink" Target="http://www.undesa.it/index.php/fellowships-programme/" TargetMode="External"/><Relationship Id="rId4" Type="http://schemas.openxmlformats.org/officeDocument/2006/relationships/hyperlink" Target="http://www.undesa.it/index.php/jpo-programm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ics.portaleamministrazionetrasparente.it/pagina952_bandi.html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aics.gov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hyperlink" Target="https://aics.portaleamministrazionetrasparente.it/pagina806_avvisi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s://openaid.aics.gov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gione.toscana.it/cooperazione-internazionale" TargetMode="External"/><Relationship Id="rId3" Type="http://schemas.openxmlformats.org/officeDocument/2006/relationships/hyperlink" Target="https://platforma-dev.eu/" TargetMode="External"/><Relationship Id="rId7" Type="http://schemas.openxmlformats.org/officeDocument/2006/relationships/hyperlink" Target="https://www.regione.veneto.it/web/rete-degli-urp-del-veneto/cooperazione-allo-sviluppo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it.wikipedia.org/wiki/Cooperazione_decentra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gione.piemonte.it/web/temi/diritti-politiche-sociali/cooperazione-internazionale" TargetMode="External"/><Relationship Id="rId11" Type="http://schemas.openxmlformats.org/officeDocument/2006/relationships/slide" Target="slide3.xml"/><Relationship Id="rId5" Type="http://schemas.openxmlformats.org/officeDocument/2006/relationships/hyperlink" Target="https://www.provincia.bz.it/politica-diritto-relazioni-estere/cooperazione-sviluppo/default.asp" TargetMode="External"/><Relationship Id="rId10" Type="http://schemas.openxmlformats.org/officeDocument/2006/relationships/hyperlink" Target="https://www.alda-europe.eu/" TargetMode="External"/><Relationship Id="rId4" Type="http://schemas.openxmlformats.org/officeDocument/2006/relationships/hyperlink" Target="https://www.trentinocooperazionesolidarieta.it/" TargetMode="External"/><Relationship Id="rId9" Type="http://schemas.openxmlformats.org/officeDocument/2006/relationships/hyperlink" Target="https://www.cocopa.it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sf-italia.it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agronomisenzafrontiere.it/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d.it/reti-network" TargetMode="External"/><Relationship Id="rId5" Type="http://schemas.openxmlformats.org/officeDocument/2006/relationships/hyperlink" Target="https://retecucs.it/" TargetMode="External"/><Relationship Id="rId4" Type="http://schemas.openxmlformats.org/officeDocument/2006/relationships/hyperlink" Target="https://www.icu.it/" TargetMode="External"/><Relationship Id="rId9" Type="http://schemas.openxmlformats.org/officeDocument/2006/relationships/hyperlink" Target="https://labdevelo.wordpress.com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s://www.unep.org/" TargetMode="External"/><Relationship Id="rId7" Type="http://schemas.openxmlformats.org/officeDocument/2006/relationships/hyperlink" Target="https://it.wfp.org/" TargetMode="External"/><Relationship Id="rId2" Type="http://schemas.openxmlformats.org/officeDocument/2006/relationships/hyperlink" Target="https://www.und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cef.org/" TargetMode="External"/><Relationship Id="rId5" Type="http://schemas.openxmlformats.org/officeDocument/2006/relationships/hyperlink" Target="https://www.ohchr.org/en/ohchr_homepage" TargetMode="External"/><Relationship Id="rId4" Type="http://schemas.openxmlformats.org/officeDocument/2006/relationships/hyperlink" Target="https://www.unhcr.org/" TargetMode="External"/><Relationship Id="rId9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esco.org/en" TargetMode="External"/><Relationship Id="rId3" Type="http://schemas.openxmlformats.org/officeDocument/2006/relationships/hyperlink" Target="https://www.woah.org/en/home/" TargetMode="External"/><Relationship Id="rId7" Type="http://schemas.openxmlformats.org/officeDocument/2006/relationships/hyperlink" Target="https://www.iom.int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www.fao.org/home/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lo.org/global/lang--en/index.htm" TargetMode="External"/><Relationship Id="rId11" Type="http://schemas.openxmlformats.org/officeDocument/2006/relationships/slide" Target="slide3.xml"/><Relationship Id="rId5" Type="http://schemas.openxmlformats.org/officeDocument/2006/relationships/hyperlink" Target="https://www.bioversityinternational.org/" TargetMode="External"/><Relationship Id="rId10" Type="http://schemas.openxmlformats.org/officeDocument/2006/relationships/hyperlink" Target="https://www.worldbank.org/en/home" TargetMode="External"/><Relationship Id="rId4" Type="http://schemas.openxmlformats.org/officeDocument/2006/relationships/hyperlink" Target="https://www.ifad.org/en/" TargetMode="External"/><Relationship Id="rId9" Type="http://schemas.openxmlformats.org/officeDocument/2006/relationships/hyperlink" Target="https://www.unido.or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facebook.com/UN.Careers" TargetMode="External"/><Relationship Id="rId7" Type="http://schemas.openxmlformats.org/officeDocument/2006/relationships/slide" Target="slide3.xml"/><Relationship Id="rId2" Type="http://schemas.openxmlformats.org/officeDocument/2006/relationships/hyperlink" Target="https://careers.un.org/lbw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user/unitednations/featured" TargetMode="External"/><Relationship Id="rId5" Type="http://schemas.openxmlformats.org/officeDocument/2006/relationships/hyperlink" Target="http://linkd.in/un_careers" TargetMode="External"/><Relationship Id="rId10" Type="http://schemas.openxmlformats.org/officeDocument/2006/relationships/slide" Target="slide40.xml"/><Relationship Id="rId4" Type="http://schemas.openxmlformats.org/officeDocument/2006/relationships/hyperlink" Target="http://twitter.com/un_careers" TargetMode="External"/><Relationship Id="rId9" Type="http://schemas.openxmlformats.org/officeDocument/2006/relationships/hyperlink" Target="https://joinit.esteri.it/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ational-partnerships.ec.europa.eu/funding-and-technical-assistance_it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commission.europa.eu/about-european-commission/departments-and-executive-agencies/european-civil-protection-and-humanitarian-aid-operations_en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ission.europa.eu/about-european-commission/departments-and-executive-agencies/international-partnerships_it" TargetMode="External"/><Relationship Id="rId5" Type="http://schemas.openxmlformats.org/officeDocument/2006/relationships/hyperlink" Target="https://european-union.europa.eu/priorities-and-actions/actions-topic/humanitarian-aid-and-civil-protection_it" TargetMode="External"/><Relationship Id="rId4" Type="http://schemas.openxmlformats.org/officeDocument/2006/relationships/hyperlink" Target="https://european-union.europa.eu/priorities-and-actions/actions-topic/development-and-cooperation_it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h.europa.eu/solidarity/mission_en" TargetMode="External"/><Relationship Id="rId4" Type="http://schemas.openxmlformats.org/officeDocument/2006/relationships/hyperlink" Target="https://youth.europa.eu/euaidvolunteers_en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oecd.org/" TargetMode="External"/><Relationship Id="rId7" Type="http://schemas.openxmlformats.org/officeDocument/2006/relationships/slide" Target="slide3.xml"/><Relationship Id="rId2" Type="http://schemas.openxmlformats.org/officeDocument/2006/relationships/hyperlink" Target="https://www.coe.int/it/web/port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rc.org/en" TargetMode="External"/><Relationship Id="rId5" Type="http://schemas.openxmlformats.org/officeDocument/2006/relationships/hyperlink" Target="https://www.iucn.org/" TargetMode="External"/><Relationship Id="rId4" Type="http://schemas.openxmlformats.org/officeDocument/2006/relationships/hyperlink" Target="https://www.oecd.org/dac/development-assistance-committee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giar.org/how-we-work/vacancies/" TargetMode="External"/><Relationship Id="rId3" Type="http://schemas.openxmlformats.org/officeDocument/2006/relationships/hyperlink" Target="https://www.catie.ac.cr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cgiar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hyperlink" Target="https://www.wur.nl/en/wageningen-university.htm" TargetMode="External"/><Relationship Id="rId4" Type="http://schemas.openxmlformats.org/officeDocument/2006/relationships/hyperlink" Target="https://www.cirad.fr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s://www.cgiar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jobs-european-commission_it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www.devex.com/jobs/search?filter%5Bis_featured%5D=false&amp;sorting%5Border%5D=desc&amp;sorting%5Bfield%5D=_sco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slide" Target="slide4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cis.it/formazione-e-lavoro/offerte-di-lavoro.html" TargetMode="External"/><Relationship Id="rId3" Type="http://schemas.openxmlformats.org/officeDocument/2006/relationships/hyperlink" Target="https://aics.portaleamministrazionetrasparente.it/pagina806_avvisi.html" TargetMode="External"/><Relationship Id="rId7" Type="http://schemas.openxmlformats.org/officeDocument/2006/relationships/hyperlink" Target="https://www.lavorarenelmondo.it/" TargetMode="External"/><Relationship Id="rId2" Type="http://schemas.openxmlformats.org/officeDocument/2006/relationships/hyperlink" Target="https://host7.esteri.it/gses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olint.it/offerte-lavoro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www.info-cooperazione.it/category/lavoro/" TargetMode="External"/><Relationship Id="rId10" Type="http://schemas.openxmlformats.org/officeDocument/2006/relationships/slide" Target="slide3.xml"/><Relationship Id="rId4" Type="http://schemas.openxmlformats.org/officeDocument/2006/relationships/hyperlink" Target="https://joinit.esteri.it/" TargetMode="External"/><Relationship Id="rId9" Type="http://schemas.openxmlformats.org/officeDocument/2006/relationships/hyperlink" Target="https://www.focsiv.it/category/lavoro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8.xml"/><Relationship Id="rId4" Type="http://schemas.openxmlformats.org/officeDocument/2006/relationships/slide" Target="slide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slide" Target="slide6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s://www.unimondo.org/Partner" TargetMode="External"/><Relationship Id="rId7" Type="http://schemas.openxmlformats.org/officeDocument/2006/relationships/hyperlink" Target="https://campagna070.it/campagna070/" TargetMode="External"/><Relationship Id="rId2" Type="http://schemas.openxmlformats.org/officeDocument/2006/relationships/hyperlink" Target="https://www.unimondo.org/Guide/Sviluppo/Cooperazione-internazionale-allo-sviluppo/(desc)/sh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rtaledeigiovani.it/" TargetMode="External"/><Relationship Id="rId5" Type="http://schemas.openxmlformats.org/officeDocument/2006/relationships/hyperlink" Target="https://www.open-cooperazione.it/web/default.aspx" TargetMode="External"/><Relationship Id="rId4" Type="http://schemas.openxmlformats.org/officeDocument/2006/relationships/hyperlink" Target="https://www.info-cooperazione.it/" TargetMode="External"/><Relationship Id="rId9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iaasworld.org/" TargetMode="External"/><Relationship Id="rId7" Type="http://schemas.openxmlformats.org/officeDocument/2006/relationships/slide" Target="slide3.xml"/><Relationship Id="rId2" Type="http://schemas.openxmlformats.org/officeDocument/2006/relationships/hyperlink" Target="https://ifsa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p.it/" TargetMode="External"/><Relationship Id="rId5" Type="http://schemas.openxmlformats.org/officeDocument/2006/relationships/hyperlink" Target="https://www.aiesec.it/volontariato-internazionale/" TargetMode="External"/><Relationship Id="rId4" Type="http://schemas.openxmlformats.org/officeDocument/2006/relationships/hyperlink" Target="https://wsava.org/associations/ivsa/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s://www.cabi.org/" TargetMode="External"/><Relationship Id="rId7" Type="http://schemas.openxmlformats.org/officeDocument/2006/relationships/hyperlink" Target="https://issuu.com/iaas_world/docs/vcp_booklet_1_" TargetMode="External"/><Relationship Id="rId2" Type="http://schemas.openxmlformats.org/officeDocument/2006/relationships/hyperlink" Target="https://www.fao.org/agri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ics.gov.it/wp-content/uploads/2017/01/Guida_Sodalitas_partnership_cooperazione_2017_201711617854237.pdf" TargetMode="External"/><Relationship Id="rId5" Type="http://schemas.openxmlformats.org/officeDocument/2006/relationships/hyperlink" Target="https://library.concordeurope.org/" TargetMode="External"/><Relationship Id="rId4" Type="http://schemas.openxmlformats.org/officeDocument/2006/relationships/hyperlink" Target="https://concordeurope.org/resources/our-publications/" TargetMode="Externa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uel.unipd.it/tipologie/master-i-livello/?p_asid=1&amp;p_asp_data=1&amp;customset%5b%5d=master&amp;asp_gen%5b%5d=excerpt&amp;asp_gen%5b%5d=content&amp;asp_gen%5b%5d=title&amp;aspf%5blingua_erogazione__3%5d=&amp;filters_initial=1&amp;filters_changed=0&amp;wpml_lang=it&amp;qtranslate_lang=0&amp;current_page_id=867&amp;asp_ls=" TargetMode="External"/><Relationship Id="rId3" Type="http://schemas.openxmlformats.org/officeDocument/2006/relationships/hyperlink" Target="https://www.unipd.it/offerta-didattica/corso-di-laurea-magistrale/agraria-e-medicina-veterinaria?tipo=LM&amp;scuola=AV&amp;ordinamento=2017&amp;key=AV2091&amp;cg=scienze-agrarie-forestali-e-al" TargetMode="External"/><Relationship Id="rId7" Type="http://schemas.openxmlformats.org/officeDocument/2006/relationships/hyperlink" Target="https://www.unipd.it/offerta-didattica/corso-di-laurea-magistrale/economia-e-scienze-politiche?tipo=LM&amp;scuola=EP&amp;ordinamento=2013&amp;key=EP1980&amp;cg=scienze-politiche-relazioni-in" TargetMode="External"/><Relationship Id="rId2" Type="http://schemas.openxmlformats.org/officeDocument/2006/relationships/hyperlink" Target="https://www.unipd.it/offerta-didattica/corso-di-laurea-magistrale/agraria-e-medicina-veterinaria?tipo=LM&amp;scuola=AV&amp;ordinamento=2016&amp;key=AV2293&amp;cg=scienze-agrarie-forestali-e-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d.it/offerta-didattica/corso-di-laurea-magistrale/economia-e-scienze-politiche?tipo=LM&amp;scuola=EP&amp;ordinamento=2018&amp;key=EP2444&amp;cg=scienze-politiche-relazioni-in" TargetMode="External"/><Relationship Id="rId5" Type="http://schemas.openxmlformats.org/officeDocument/2006/relationships/hyperlink" Target="https://www.unipd.it/offerta-didattica/corso-di-laurea-magistrale/scienze-umane-sociali-e-del-patrimonio-culturale?tipo=LM&amp;scuola=SU&amp;ordinamento=2020&amp;key=SU2446&amp;cg=scienze-politiche-relazioni-in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unipd.it/offerta-didattica/corso-di-laurea-magistrale/agraria-e-medicina-veterinaria?tipo=LM&amp;scuola=AV&amp;ordinamento=2021&amp;key=AV2585&amp;cg=scienze-agrarie-forestali-e-al" TargetMode="Externa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rsiuniversitari.info/" TargetMode="External"/><Relationship Id="rId3" Type="http://schemas.openxmlformats.org/officeDocument/2006/relationships/hyperlink" Target="https://economiaemanagement.dip.unipv.it/it" TargetMode="External"/><Relationship Id="rId7" Type="http://schemas.openxmlformats.org/officeDocument/2006/relationships/hyperlink" Target="http://corsi.unibo.it/2cycle/ResourceEconomicsSustainableDevelopment" TargetMode="External"/><Relationship Id="rId2" Type="http://schemas.openxmlformats.org/officeDocument/2006/relationships/hyperlink" Target="http://www.economicsanddevelopment.unifi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opicalruraldevelopment.unifi.it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://uniba.it/ricerca/dipartimenti/disspa/attivita-didattica/corsi-di-studio/corsi-di-studio-2022-2023/siti-dei-corsi-di-studio/sito-web-del-corso-di-laurea-magistrale-in-innovation-development-of-agrifood-systems-2022-2023" TargetMode="External"/><Relationship Id="rId10" Type="http://schemas.openxmlformats.org/officeDocument/2006/relationships/slide" Target="slide3.xml"/><Relationship Id="rId4" Type="http://schemas.openxmlformats.org/officeDocument/2006/relationships/hyperlink" Target="http://www.unive.it/cdl/em12" TargetMode="External"/><Relationship Id="rId9" Type="http://schemas.openxmlformats.org/officeDocument/2006/relationships/hyperlink" Target="https://www.universitaly.i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hyperlink" Target="https://www.masterin.i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9183" y="1560767"/>
            <a:ext cx="8425634" cy="1470025"/>
          </a:xfrm>
        </p:spPr>
        <p:txBody>
          <a:bodyPr>
            <a:noAutofit/>
          </a:bodyPr>
          <a:lstStyle/>
          <a:p>
            <a:pPr algn="l"/>
            <a:r>
              <a:rPr lang="it-IT" b="1" dirty="0">
                <a:solidFill>
                  <a:srgbClr val="C00000"/>
                </a:solidFill>
              </a:rPr>
              <a:t>I cammini dalla laurea alla cooperazione internazionale</a:t>
            </a:r>
            <a:r>
              <a:rPr lang="it-IT" sz="3200" b="1" dirty="0"/>
              <a:t> </a:t>
            </a:r>
            <a:r>
              <a:rPr lang="it-IT" sz="4000" b="1" dirty="0">
                <a:solidFill>
                  <a:srgbClr val="C00000"/>
                </a:solidFill>
              </a:rPr>
              <a:t>nel campo dello sviluppo rurale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88565" y="4746966"/>
            <a:ext cx="6528649" cy="565801"/>
          </a:xfrm>
        </p:spPr>
        <p:txBody>
          <a:bodyPr>
            <a:normAutofit/>
          </a:bodyPr>
          <a:lstStyle/>
          <a:p>
            <a:pPr algn="r"/>
            <a:r>
              <a:rPr lang="it-IT" sz="2300" dirty="0">
                <a:solidFill>
                  <a:schemeClr val="tx1"/>
                </a:solidFill>
              </a:rPr>
              <a:t>Davide </a:t>
            </a:r>
            <a:r>
              <a:rPr lang="it-IT" sz="2300" dirty="0" err="1">
                <a:solidFill>
                  <a:schemeClr val="tx1"/>
                </a:solidFill>
              </a:rPr>
              <a:t>Pettenella</a:t>
            </a:r>
            <a:endParaRPr lang="it-IT" sz="23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183" y="5507388"/>
            <a:ext cx="3711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/>
                <a:cs typeface="Arial"/>
              </a:rPr>
              <a:t>aprile ’23</a:t>
            </a:r>
          </a:p>
          <a:p>
            <a:r>
              <a:rPr lang="en-US" sz="2000" dirty="0" err="1">
                <a:latin typeface="Arial"/>
                <a:cs typeface="Arial"/>
              </a:rPr>
              <a:t>Vers</a:t>
            </a:r>
            <a:r>
              <a:rPr lang="en-US" sz="2000" dirty="0">
                <a:latin typeface="Arial"/>
                <a:cs typeface="Arial"/>
              </a:rPr>
              <a:t>. 1</a:t>
            </a:r>
          </a:p>
        </p:txBody>
      </p:sp>
      <p:pic>
        <p:nvPicPr>
          <p:cNvPr id="6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E93A3BFF-FC3F-583A-0C78-2A9630482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125" y="5172822"/>
            <a:ext cx="1159581" cy="10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1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E5541BE3-2AD6-1BE4-1739-B0D01409DC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049" y="0"/>
            <a:ext cx="9238247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Corsi di Perfezionamento e Master in altre università in Italia (5/7)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7351C90-586E-932D-5148-73D9CAA54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590547" cy="958319"/>
          </a:xfr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  <a:tabLst>
                <a:tab pos="2514600" algn="l"/>
              </a:tabLst>
            </a:pPr>
            <a:r>
              <a:rPr lang="it-IT" altLang="it-IT" sz="2400" dirty="0">
                <a:latin typeface="+mj-lt"/>
              </a:rPr>
              <a:t>Situazioni dinamica non ben monitorata. Ad esempio nella </a:t>
            </a:r>
            <a:r>
              <a:rPr lang="it-IT" altLang="it-IT" sz="2400" dirty="0">
                <a:latin typeface="+mj-lt"/>
                <a:hlinkClick r:id="rId2"/>
              </a:rPr>
              <a:t>Banca Dati MasterIn</a:t>
            </a:r>
            <a:r>
              <a:rPr lang="it-IT" altLang="it-IT" sz="2400" dirty="0">
                <a:latin typeface="+mj-lt"/>
              </a:rPr>
              <a:t> non è registrato un corso «storico» di alta qualità:</a:t>
            </a:r>
            <a:endParaRPr lang="it-IT" altLang="it-IT" sz="1800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800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600" b="1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600" b="1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600" b="1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600" dirty="0">
              <a:latin typeface="+mj-lt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03633AC-81EB-2DC3-1C01-B05B0FE2BC7E}"/>
              </a:ext>
            </a:extLst>
          </p:cNvPr>
          <p:cNvGrpSpPr/>
          <p:nvPr/>
        </p:nvGrpSpPr>
        <p:grpSpPr>
          <a:xfrm>
            <a:off x="595229" y="2428949"/>
            <a:ext cx="5473700" cy="3765163"/>
            <a:chOff x="1073150" y="2599881"/>
            <a:chExt cx="5473700" cy="376516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2AFEE08-9D49-BC87-D86C-55927B87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150" y="2599881"/>
              <a:ext cx="5473700" cy="10306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Immagine 4" descr="Immagine che contiene testo&#10;&#10;Descrizione generata automaticamente">
              <a:hlinkClick r:id="rId4"/>
              <a:extLst>
                <a:ext uri="{FF2B5EF4-FFF2-40B4-BE49-F238E27FC236}">
                  <a16:creationId xmlns:a16="http://schemas.microsoft.com/office/drawing/2014/main" id="{6D6D45EE-AF49-9841-BEE4-9E7CE9A1C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3150" y="3630576"/>
              <a:ext cx="5473700" cy="27344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7" name="Immagine 6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F17779B7-A757-86FB-92D9-7EFAA8E62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09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EDC957E-554B-DEE7-B7FD-833BDDC2C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201386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Corsi universitari all’estero (6/7)</a:t>
            </a:r>
            <a:endParaRPr lang="it-IT" altLang="it-IT" sz="3600" dirty="0">
              <a:solidFill>
                <a:srgbClr val="C90519"/>
              </a:solidFill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1E032C4-1957-F2FC-C479-2AE7C4BCF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086272"/>
            <a:ext cx="8280400" cy="521753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altLang="it-IT" sz="1600" dirty="0">
                <a:latin typeface="+mj-lt"/>
              </a:rPr>
              <a:t>*: con la partecipazione di UNIPD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altLang="it-IT" sz="1600" dirty="0">
                <a:latin typeface="+mj-lt"/>
              </a:rPr>
              <a:t>**: con la partecipazione di altre università italiane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 altLang="it-IT" sz="1900" dirty="0">
              <a:latin typeface="+mj-lt"/>
            </a:endParaRPr>
          </a:p>
          <a:p>
            <a:pPr marL="11113" indent="-11113"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marL="11113" indent="-11113"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200" dirty="0"/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751A72AE-5111-F7E5-1D6A-16F2D9797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47035"/>
              </p:ext>
            </p:extLst>
          </p:nvPr>
        </p:nvGraphicFramePr>
        <p:xfrm>
          <a:off x="264694" y="2255520"/>
          <a:ext cx="8745955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7777">
                  <a:extLst>
                    <a:ext uri="{9D8B030D-6E8A-4147-A177-3AD203B41FA5}">
                      <a16:colId xmlns:a16="http://schemas.microsoft.com/office/drawing/2014/main" val="26286704"/>
                    </a:ext>
                  </a:extLst>
                </a:gridCol>
                <a:gridCol w="4308178">
                  <a:extLst>
                    <a:ext uri="{9D8B030D-6E8A-4147-A177-3AD203B41FA5}">
                      <a16:colId xmlns:a16="http://schemas.microsoft.com/office/drawing/2014/main" val="2057420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Animal Breeding and Genetics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Health Mangement in Aquaculture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14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Aquaculture, Environment and Society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Mediterranean Forestry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510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Climate Change and Diversity: Sust.Territorial Devel.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Plant Breeding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40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Economic policies for the global transition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Plant health in sustainable cropping systems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639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Environmental Sciences, Policy and Management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Science in Rural Development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274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European Forestry</a:t>
                      </a:r>
                      <a:endParaRPr lang="it-IT" sz="1400" b="0" i="1" kern="10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Soil Science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161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Food Identity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Sust. and Innovative Natural Resource Mngmnt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798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Food Innovation &amp; Product Design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Sust. Food Systems Eng.,Technology and Business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304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Global Development Policy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Sustainable Forest and Nature Management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92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Global Environment and Development</a:t>
                      </a:r>
                      <a:r>
                        <a:rPr lang="it-IT" sz="1400" b="0" i="1" kern="10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Tropical Biodiversity and Ecosystems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65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it-IT" sz="1400" b="0" i="1" u="sng" kern="100" dirty="0">
                          <a:solidFill>
                            <a:srgbClr val="1800FF"/>
                          </a:solidFill>
                          <a:effectLst/>
                          <a:latin typeface="+mj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Global Forestry</a:t>
                      </a:r>
                      <a:r>
                        <a:rPr lang="it-IT" sz="1400" b="0" i="1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it-IT" sz="1400" b="0" i="1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2705" indent="0">
                        <a:buFont typeface="Arial" panose="020B0604020202020204" pitchFamily="34" charset="0"/>
                        <a:buNone/>
                      </a:pPr>
                      <a:r>
                        <a:rPr lang="it-IT" sz="1400" b="0" kern="100" dirty="0">
                          <a:solidFill>
                            <a:srgbClr val="1800FF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it-IT" sz="1400" b="0" kern="100" dirty="0">
                        <a:solidFill>
                          <a:srgbClr val="18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41951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72C10B-6BFA-FA76-B0D7-29D74014EAF1}"/>
              </a:ext>
            </a:extLst>
          </p:cNvPr>
          <p:cNvSpPr txBox="1"/>
          <p:nvPr/>
        </p:nvSpPr>
        <p:spPr>
          <a:xfrm>
            <a:off x="469900" y="1020101"/>
            <a:ext cx="788035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100" dirty="0"/>
          </a:p>
          <a:p>
            <a:pPr>
              <a:lnSpc>
                <a:spcPct val="90000"/>
              </a:lnSpc>
            </a:pPr>
            <a:r>
              <a:rPr lang="it-IT" altLang="it-IT" sz="2400" i="1" dirty="0">
                <a:solidFill>
                  <a:srgbClr val="C00000"/>
                </a:solidFill>
                <a:latin typeface="+mj-lt"/>
              </a:rPr>
              <a:t>Joint Masters Erasmus </a:t>
            </a:r>
            <a:r>
              <a:rPr lang="it-IT" altLang="it-IT" sz="2400" i="1" dirty="0" err="1">
                <a:solidFill>
                  <a:srgbClr val="C00000"/>
                </a:solidFill>
                <a:latin typeface="+mj-lt"/>
              </a:rPr>
              <a:t>Mundus</a:t>
            </a:r>
            <a:r>
              <a:rPr lang="it-IT" altLang="it-IT" sz="2400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altLang="it-IT" sz="2000" dirty="0">
                <a:latin typeface="+mj-lt"/>
              </a:rPr>
              <a:t>(la </a:t>
            </a:r>
            <a:r>
              <a:rPr lang="it-IT" altLang="it-IT" sz="2000" dirty="0">
                <a:latin typeface="+mj-lt"/>
                <a:hlinkClick r:id="rId10"/>
              </a:rPr>
              <a:t>Banca Dati</a:t>
            </a:r>
            <a:r>
              <a:rPr lang="it-IT" altLang="it-IT" sz="2000" dirty="0">
                <a:latin typeface="+mj-lt"/>
              </a:rPr>
              <a:t> della Commissione Europea), tutti con 5-15 borse di studio disponibili all’anno:</a:t>
            </a:r>
            <a:endParaRPr lang="it-IT" altLang="it-IT" sz="2000" dirty="0">
              <a:latin typeface="+mj-lt"/>
              <a:hlinkClick r:id="rId9"/>
            </a:endParaRPr>
          </a:p>
        </p:txBody>
      </p:sp>
      <p:pic>
        <p:nvPicPr>
          <p:cNvPr id="9" name="Immagine 8" descr="Immagine che contiene diagramma&#10;&#10;Descrizione generata automaticamente">
            <a:hlinkClick r:id="rId11" action="ppaction://hlinksldjump"/>
            <a:extLst>
              <a:ext uri="{FF2B5EF4-FFF2-40B4-BE49-F238E27FC236}">
                <a16:creationId xmlns:a16="http://schemas.microsoft.com/office/drawing/2014/main" id="{E2CED292-7852-4753-DA7C-9635FED8F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EDC957E-554B-DEE7-B7FD-833BDDC2C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Corsi universitari all’estero (7/7)</a:t>
            </a:r>
            <a:endParaRPr lang="it-IT" altLang="it-IT" sz="3600" dirty="0">
              <a:solidFill>
                <a:srgbClr val="C90519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0F9A08-AA91-3457-020B-7366B8918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7576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marL="11113" indent="-11113" eaLnBrk="1" hangingPunct="1">
              <a:lnSpc>
                <a:spcPct val="90000"/>
              </a:lnSpc>
              <a:buFontTx/>
              <a:buNone/>
            </a:pPr>
            <a:r>
              <a:rPr lang="it-IT" altLang="it-IT" sz="3600" dirty="0">
                <a:solidFill>
                  <a:srgbClr val="C00000"/>
                </a:solidFill>
              </a:rPr>
              <a:t>Banche dati su Master e altri corsi universitari </a:t>
            </a:r>
          </a:p>
          <a:p>
            <a:pPr marL="11113" indent="-11113" eaLnBrk="1" hangingPunct="1">
              <a:lnSpc>
                <a:spcPct val="90000"/>
              </a:lnSpc>
              <a:buFontTx/>
              <a:buNone/>
            </a:pPr>
            <a:r>
              <a:rPr lang="it-IT" altLang="it-IT" sz="2600" dirty="0"/>
              <a:t>(consultare con parole-chiave: rural </a:t>
            </a:r>
            <a:r>
              <a:rPr lang="it-IT" altLang="it-IT" sz="2600" dirty="0" err="1"/>
              <a:t>development</a:t>
            </a:r>
            <a:r>
              <a:rPr lang="it-IT" altLang="it-IT" sz="2600" dirty="0"/>
              <a:t>, global south, </a:t>
            </a:r>
            <a:r>
              <a:rPr lang="it-IT" altLang="it-IT" sz="2600" dirty="0" err="1"/>
              <a:t>agricultur</a:t>
            </a:r>
            <a:r>
              <a:rPr lang="it-IT" altLang="it-IT" sz="2600" dirty="0"/>
              <a:t>*, farm*, </a:t>
            </a:r>
            <a:r>
              <a:rPr lang="it-IT" altLang="it-IT" sz="2600" dirty="0" err="1"/>
              <a:t>forest</a:t>
            </a:r>
            <a:r>
              <a:rPr lang="it-IT" altLang="it-IT" sz="2600" dirty="0"/>
              <a:t>*, food, </a:t>
            </a:r>
            <a:r>
              <a:rPr lang="it-IT" altLang="it-IT" sz="2600" dirty="0" err="1"/>
              <a:t>veterinar</a:t>
            </a:r>
            <a:r>
              <a:rPr lang="it-IT" altLang="it-IT" sz="2600" dirty="0"/>
              <a:t>*, …)</a:t>
            </a:r>
          </a:p>
          <a:p>
            <a:pPr>
              <a:lnSpc>
                <a:spcPct val="90000"/>
              </a:lnSpc>
            </a:pPr>
            <a:r>
              <a:rPr lang="it-IT" altLang="it-IT" sz="3200" dirty="0">
                <a:hlinkClick r:id="rId2"/>
              </a:rPr>
              <a:t>MasterPortal</a:t>
            </a:r>
            <a:r>
              <a:rPr lang="it-IT" altLang="it-IT" sz="3200" dirty="0"/>
              <a:t> </a:t>
            </a:r>
          </a:p>
          <a:p>
            <a:pPr>
              <a:lnSpc>
                <a:spcPct val="90000"/>
              </a:lnSpc>
            </a:pPr>
            <a:r>
              <a:rPr lang="it-IT" altLang="it-IT" sz="3200" dirty="0">
                <a:hlinkClick r:id="rId3"/>
              </a:rPr>
              <a:t>FindMaster</a:t>
            </a:r>
            <a:endParaRPr lang="it-IT" altLang="it-IT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+mj-lt"/>
                <a:hlinkClick r:id="rId4"/>
              </a:rPr>
              <a:t>MasterStudies</a:t>
            </a:r>
            <a:endParaRPr lang="it-IT" altLang="it-IT" sz="32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+mj-lt"/>
                <a:hlinkClick r:id="rId5"/>
              </a:rPr>
              <a:t>StudyEU</a:t>
            </a:r>
            <a:endParaRPr lang="it-IT" altLang="it-IT" sz="3200" dirty="0">
              <a:latin typeface="+mj-lt"/>
              <a:hlinkClick r:id="rId3"/>
            </a:endParaRPr>
          </a:p>
          <a:p>
            <a:pPr>
              <a:lnSpc>
                <a:spcPct val="90000"/>
              </a:lnSpc>
            </a:pPr>
            <a:endParaRPr lang="it-IT" altLang="it-IT" sz="3200" dirty="0"/>
          </a:p>
          <a:p>
            <a:endParaRPr lang="en-GB" dirty="0"/>
          </a:p>
        </p:txBody>
      </p:sp>
      <p:pic>
        <p:nvPicPr>
          <p:cNvPr id="5" name="Immagine 4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2F66B53C-5ED2-0360-FDC7-EC8C98824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575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tition · Change education in third world countries · Change.org">
            <a:extLst>
              <a:ext uri="{FF2B5EF4-FFF2-40B4-BE49-F238E27FC236}">
                <a16:creationId xmlns:a16="http://schemas.microsoft.com/office/drawing/2014/main" id="{21F7B7B1-E728-2315-92C0-D0525C0FB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r="7915"/>
          <a:stretch/>
        </p:blipFill>
        <p:spPr bwMode="auto">
          <a:xfrm>
            <a:off x="0" y="0"/>
            <a:ext cx="9180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D426FEC-9E62-E6F7-96D7-4E9E21952B2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234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it-IT" b="1"/>
              <a:t>Formazione continua e online</a:t>
            </a:r>
          </a:p>
        </p:txBody>
      </p:sp>
    </p:spTree>
    <p:extLst>
      <p:ext uri="{BB962C8B-B14F-4D97-AF65-F5344CB8AC3E}">
        <p14:creationId xmlns:p14="http://schemas.microsoft.com/office/powerpoint/2010/main" val="153886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4AD08E-F2BB-4D6F-19A0-E86C3524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600" b="1" dirty="0">
                <a:solidFill>
                  <a:srgbClr val="C00000"/>
                </a:solidFill>
              </a:rPr>
              <a:t>Formazione continua (1/5)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CF25AD-1359-8438-4017-F662716D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 action="ppaction://hlinksldjump"/>
              </a:rPr>
              <a:t>Formazione </a:t>
            </a:r>
            <a:r>
              <a:rPr lang="it-IT" i="1" dirty="0">
                <a:hlinkClick r:id="rId2" action="ppaction://hlinksldjump"/>
              </a:rPr>
              <a:t>online </a:t>
            </a:r>
            <a:endParaRPr lang="it-IT" i="1" dirty="0"/>
          </a:p>
          <a:p>
            <a:r>
              <a:rPr lang="it-IT" dirty="0"/>
              <a:t>Formazione basata su corsi brevi di:</a:t>
            </a:r>
          </a:p>
          <a:p>
            <a:pPr lvl="1"/>
            <a:r>
              <a:rPr lang="it-IT" dirty="0"/>
              <a:t>Istituzioni accademiche in </a:t>
            </a:r>
            <a:r>
              <a:rPr lang="it-IT" dirty="0">
                <a:hlinkClick r:id="rId3" action="ppaction://hlinksldjump"/>
              </a:rPr>
              <a:t>Italia</a:t>
            </a:r>
            <a:r>
              <a:rPr lang="it-IT" dirty="0"/>
              <a:t> e all’</a:t>
            </a:r>
            <a:r>
              <a:rPr lang="it-IT" dirty="0">
                <a:hlinkClick r:id="rId4" action="ppaction://hlinksldjump"/>
              </a:rPr>
              <a:t>estero</a:t>
            </a:r>
            <a:endParaRPr lang="it-IT" dirty="0"/>
          </a:p>
          <a:p>
            <a:pPr lvl="1"/>
            <a:r>
              <a:rPr lang="it-IT" dirty="0">
                <a:hlinkClick r:id="rId5" action="ppaction://hlinksldjump"/>
              </a:rPr>
              <a:t>ONG</a:t>
            </a:r>
            <a:r>
              <a:rPr lang="it-IT" dirty="0"/>
              <a:t> </a:t>
            </a:r>
            <a:r>
              <a:rPr lang="it-IT" sz="2000" dirty="0"/>
              <a:t>(ogni organismo non governativo di volontariato, prima di inviare un volontario alle prime esperienze, richiede la partecipazione ad un corso di preparazione psico-attitudinale e professionale)</a:t>
            </a:r>
            <a:r>
              <a:rPr lang="it-IT" sz="2000" b="1" dirty="0"/>
              <a:t> </a:t>
            </a:r>
            <a:endParaRPr lang="it-IT" dirty="0"/>
          </a:p>
        </p:txBody>
      </p:sp>
      <p:pic>
        <p:nvPicPr>
          <p:cNvPr id="4" name="Immagine 3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AF908347-2AA3-2E53-28F2-0C76F56CC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76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4AD08E-F2BB-4D6F-19A0-E86C3524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>
                <a:solidFill>
                  <a:srgbClr val="C00000"/>
                </a:solidFill>
              </a:rPr>
              <a:t>Formazione </a:t>
            </a:r>
            <a:r>
              <a:rPr lang="it-IT" b="1" i="1" dirty="0">
                <a:solidFill>
                  <a:srgbClr val="C00000"/>
                </a:solidFill>
              </a:rPr>
              <a:t>online </a:t>
            </a:r>
            <a:r>
              <a:rPr lang="it-IT" b="1" dirty="0">
                <a:solidFill>
                  <a:srgbClr val="C00000"/>
                </a:solidFill>
              </a:rPr>
              <a:t>(2/5)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CF25AD-1359-8438-4017-F662716D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it-IT" dirty="0"/>
              <a:t>La </a:t>
            </a:r>
            <a:r>
              <a:rPr lang="it-IT" i="1" dirty="0">
                <a:hlinkClick r:id="rId2" action="ppaction://hlinksldjump"/>
              </a:rPr>
              <a:t>e-learning Academy </a:t>
            </a:r>
            <a:r>
              <a:rPr lang="it-IT" dirty="0"/>
              <a:t>della FAO</a:t>
            </a:r>
            <a:r>
              <a:rPr lang="it-IT" i="1" dirty="0"/>
              <a:t> </a:t>
            </a:r>
          </a:p>
          <a:p>
            <a:r>
              <a:rPr lang="en-GB" sz="3200" dirty="0"/>
              <a:t>Il </a:t>
            </a:r>
            <a:r>
              <a:rPr lang="en-GB" sz="3200" dirty="0">
                <a:hlinkClick r:id="rId3" action="ppaction://hlinksldjump"/>
              </a:rPr>
              <a:t>WOAH </a:t>
            </a:r>
            <a:r>
              <a:rPr lang="en-GB" i="1" dirty="0">
                <a:hlinkClick r:id="rId3" action="ppaction://hlinksldjump"/>
              </a:rPr>
              <a:t>T</a:t>
            </a:r>
            <a:r>
              <a:rPr lang="en-GB" sz="3200" i="1" dirty="0">
                <a:hlinkClick r:id="rId3" action="ppaction://hlinksldjump"/>
              </a:rPr>
              <a:t>raining </a:t>
            </a:r>
            <a:r>
              <a:rPr lang="en-GB" i="1" dirty="0">
                <a:hlinkClick r:id="rId3" action="ppaction://hlinksldjump"/>
              </a:rPr>
              <a:t>P</a:t>
            </a:r>
            <a:r>
              <a:rPr lang="en-GB" sz="3200" i="1" dirty="0">
                <a:hlinkClick r:id="rId3" action="ppaction://hlinksldjump"/>
              </a:rPr>
              <a:t>ortal</a:t>
            </a:r>
            <a:endParaRPr lang="en-GB" sz="3200" i="1" dirty="0"/>
          </a:p>
          <a:p>
            <a:r>
              <a:rPr lang="en-GB" dirty="0"/>
              <a:t>I </a:t>
            </a:r>
            <a:r>
              <a:rPr lang="en-GB" dirty="0" err="1">
                <a:hlinkClick r:id="rId4" action="ppaction://hlinksldjump"/>
              </a:rPr>
              <a:t>corsi</a:t>
            </a:r>
            <a:r>
              <a:rPr lang="en-GB" dirty="0">
                <a:hlinkClick r:id="rId4" action="ppaction://hlinksldjump"/>
              </a:rPr>
              <a:t> MOOC</a:t>
            </a:r>
            <a:endParaRPr lang="it-IT" dirty="0"/>
          </a:p>
        </p:txBody>
      </p:sp>
      <p:pic>
        <p:nvPicPr>
          <p:cNvPr id="4" name="Immagine 3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30FEB1F9-AA7F-9F2E-7614-75648102F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97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F3ABB-CB93-0775-1529-6F3BD9EC4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2" y="-14660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srgbClr val="C90519"/>
                </a:solidFill>
              </a:rPr>
              <a:t>La FAO la </a:t>
            </a:r>
            <a:r>
              <a:rPr lang="en-GB" sz="4000" b="1" i="1" dirty="0">
                <a:solidFill>
                  <a:srgbClr val="C90519"/>
                </a:solidFill>
              </a:rPr>
              <a:t>e-learning Academy </a:t>
            </a:r>
            <a:r>
              <a:rPr lang="it-IT" sz="4000" b="1" dirty="0">
                <a:solidFill>
                  <a:srgbClr val="C00000"/>
                </a:solidFill>
              </a:rPr>
              <a:t>(3/5)</a:t>
            </a:r>
            <a:endParaRPr lang="en-GB" sz="4000" b="1" dirty="0">
              <a:solidFill>
                <a:srgbClr val="C90519"/>
              </a:solidFill>
            </a:endParaRPr>
          </a:p>
        </p:txBody>
      </p:sp>
      <p:pic>
        <p:nvPicPr>
          <p:cNvPr id="5" name="Immagine 4" descr="Immagine che contiene testo, persona, schermat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70221A07-5467-BB3A-2E71-73D74C6C7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4" y="779696"/>
            <a:ext cx="6304547" cy="3254883"/>
          </a:xfrm>
          <a:prstGeom prst="rect">
            <a:avLst/>
          </a:prstGeom>
        </p:spPr>
      </p:pic>
      <p:pic>
        <p:nvPicPr>
          <p:cNvPr id="7" name="Immagine 6" descr="Immagine che contiene Sito Web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3543DC48-9789-70AD-34AB-C20A7838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68" y="2491432"/>
            <a:ext cx="3946358" cy="4246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AE8D6D57-A31D-8D51-2F07-39CD33909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02" y="5375666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0336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F3ABB-CB93-0775-1529-6F3BD9EC4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2" y="-14660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rgbClr val="C90519"/>
                </a:solidFill>
              </a:rPr>
              <a:t>Il WOAH </a:t>
            </a:r>
            <a:r>
              <a:rPr lang="en-GB" sz="3600" b="1" i="1" dirty="0">
                <a:solidFill>
                  <a:srgbClr val="C90519"/>
                </a:solidFill>
              </a:rPr>
              <a:t>Training Portal </a:t>
            </a:r>
            <a:r>
              <a:rPr lang="it-IT" sz="3600" b="1" dirty="0">
                <a:solidFill>
                  <a:srgbClr val="C00000"/>
                </a:solidFill>
              </a:rPr>
              <a:t>(4/5)</a:t>
            </a:r>
            <a:endParaRPr lang="en-GB" sz="3600" b="1" dirty="0">
              <a:solidFill>
                <a:srgbClr val="C90519"/>
              </a:solidFill>
            </a:endParaRPr>
          </a:p>
        </p:txBody>
      </p:sp>
      <p:pic>
        <p:nvPicPr>
          <p:cNvPr id="9" name="Immagine 8" descr="Immagine che contiene testo, persona, interno, schermat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59DF4663-D4C5-3D14-8FB4-04D373C5F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5026"/>
            <a:ext cx="7772400" cy="3590354"/>
          </a:xfrm>
          <a:prstGeom prst="rect">
            <a:avLst/>
          </a:prstGeom>
        </p:spPr>
      </p:pic>
      <p:pic>
        <p:nvPicPr>
          <p:cNvPr id="6" name="Immagine 5" descr="Immagine che contiene testo, letter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11C74912-74EE-C94B-FFC5-DD721EE30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981" y="3292563"/>
            <a:ext cx="7262765" cy="3041474"/>
          </a:xfrm>
          <a:prstGeom prst="rect">
            <a:avLst/>
          </a:prstGeom>
        </p:spPr>
      </p:pic>
      <p:pic>
        <p:nvPicPr>
          <p:cNvPr id="10" name="Immagine 9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444DB67C-3E33-C7B6-7D01-96CC3B86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69" y="4813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3356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87035EB-69EE-ECDC-72DB-7915554F5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I corsi MOOC </a:t>
            </a:r>
            <a:r>
              <a:rPr lang="it-IT" sz="3600" b="1" dirty="0">
                <a:solidFill>
                  <a:srgbClr val="C00000"/>
                </a:solidFill>
              </a:rPr>
              <a:t>(5/5)</a:t>
            </a:r>
            <a:endParaRPr lang="it-IT" altLang="it-IT" sz="3600" b="1" dirty="0">
              <a:solidFill>
                <a:srgbClr val="C90519"/>
              </a:solidFill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481D34A-2888-C4B4-0862-DED124246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4031" y="1417638"/>
            <a:ext cx="8135938" cy="47418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Piattaforme MOOC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Massive Open Online Courses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40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nternazionali</a:t>
            </a:r>
            <a:endParaRPr lang="it-IT" sz="1200" b="0" i="0" dirty="0">
              <a:effectLst/>
              <a:latin typeface="Linux Libertine"/>
            </a:endParaRPr>
          </a:p>
          <a:p>
            <a:pPr lvl="1"/>
            <a:r>
              <a:rPr lang="it-IT" sz="14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2" tooltip="Federica Web Learning (la pagina non esiste)"/>
              </a:rPr>
              <a:t>Federica Web Learning</a:t>
            </a:r>
            <a:endParaRPr lang="it-IT" sz="1400" b="0" i="0" u="none" strike="noStrike" dirty="0">
              <a:solidFill>
                <a:srgbClr val="BA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it-IT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Khan Academy"/>
              </a:rPr>
              <a:t>Khan Academy</a:t>
            </a:r>
            <a:endParaRPr lang="it-IT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it-IT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Coursera"/>
              </a:rPr>
              <a:t>Coursera</a:t>
            </a:r>
            <a:endParaRPr lang="it-IT" sz="140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/>
            <a:r>
              <a:rPr lang="it-IT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Udacity"/>
              </a:rPr>
              <a:t>Udacity</a:t>
            </a:r>
            <a:endParaRPr lang="it-IT" sz="140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/>
            <a:r>
              <a:rPr lang="it-IT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EdX"/>
              </a:rPr>
              <a:t>EdX</a:t>
            </a:r>
            <a:endParaRPr lang="it-IT" sz="140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/>
            <a:r>
              <a:rPr lang="it-IT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Iversity"/>
              </a:rPr>
              <a:t>Iversity</a:t>
            </a:r>
            <a:r>
              <a:rPr lang="it-IT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it-IT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/>
            <a:r>
              <a:rPr lang="it-IT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8"/>
              </a:rPr>
              <a:t>EMMA</a:t>
            </a:r>
            <a:endParaRPr lang="it-IT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it-IT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Simplilearn"/>
              </a:rPr>
              <a:t>Simplilearn</a:t>
            </a:r>
            <a:endParaRPr lang="it-IT" sz="140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Italiane</a:t>
            </a:r>
          </a:p>
          <a:p>
            <a:pPr lvl="1"/>
            <a:r>
              <a:rPr lang="it-IT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0"/>
              </a:rPr>
              <a:t>EduOpen</a:t>
            </a:r>
            <a:r>
              <a:rPr lang="it-IT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it-IT" sz="1400" dirty="0">
                <a:solidFill>
                  <a:srgbClr val="202122"/>
                </a:solidFill>
                <a:latin typeface="Arial" panose="020B0604020202020204" pitchFamily="34" charset="0"/>
                <a:hlinkClick r:id="rId11"/>
              </a:rPr>
              <a:t>BOOK</a:t>
            </a:r>
            <a:endParaRPr lang="it-IT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/>
            <a:r>
              <a:rPr lang="it-IT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2"/>
              </a:rPr>
              <a:t>POK </a:t>
            </a:r>
            <a:endParaRPr lang="it-IT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/>
            <a:r>
              <a:rPr lang="it-IT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3"/>
              </a:rPr>
              <a:t>Start@unito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it-IT" altLang="it-IT" sz="2000" dirty="0"/>
          </a:p>
          <a:p>
            <a:pPr marL="0" indent="0" eaLnBrk="1" hangingPunct="1">
              <a:buNone/>
            </a:pPr>
            <a:r>
              <a:rPr lang="it-IT" altLang="it-IT" sz="2000" dirty="0" err="1"/>
              <a:t>Vd</a:t>
            </a:r>
            <a:r>
              <a:rPr lang="it-IT" altLang="it-IT" sz="2000" dirty="0"/>
              <a:t>. anche </a:t>
            </a:r>
            <a:r>
              <a:rPr lang="it-IT" altLang="it-IT" sz="2000" dirty="0">
                <a:hlinkClick r:id="rId14"/>
              </a:rPr>
              <a:t>List of MOOC providers</a:t>
            </a:r>
            <a:r>
              <a:rPr lang="it-IT" altLang="it-IT" sz="2000" dirty="0"/>
              <a:t> su Wikipedia</a:t>
            </a:r>
          </a:p>
          <a:p>
            <a:pPr eaLnBrk="1" hangingPunct="1"/>
            <a:endParaRPr lang="it-IT" altLang="it-IT" sz="1600" dirty="0"/>
          </a:p>
          <a:p>
            <a:pPr eaLnBrk="1" hangingPunct="1">
              <a:buFontTx/>
              <a:buNone/>
            </a:pPr>
            <a:endParaRPr lang="it-IT" alt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E88C7F-4442-D7FD-E7C6-161BE53EA83C}"/>
              </a:ext>
            </a:extLst>
          </p:cNvPr>
          <p:cNvSpPr txBox="1"/>
          <p:nvPr/>
        </p:nvSpPr>
        <p:spPr>
          <a:xfrm>
            <a:off x="4438983" y="2819073"/>
            <a:ext cx="3693695" cy="193899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altLang="it-IT" sz="2000" dirty="0">
                <a:solidFill>
                  <a:schemeClr val="bg1"/>
                </a:solidFill>
                <a:latin typeface="+mj-lt"/>
              </a:rPr>
              <a:t>Anche in questo caso consultare le Banche Dati con parole-chiave: rural </a:t>
            </a:r>
            <a:r>
              <a:rPr lang="it-IT" altLang="it-IT" sz="2000" dirty="0" err="1">
                <a:solidFill>
                  <a:schemeClr val="bg1"/>
                </a:solidFill>
                <a:latin typeface="+mj-lt"/>
              </a:rPr>
              <a:t>development</a:t>
            </a:r>
            <a:r>
              <a:rPr lang="it-IT" altLang="it-IT" sz="2000" dirty="0">
                <a:solidFill>
                  <a:schemeClr val="bg1"/>
                </a:solidFill>
                <a:latin typeface="+mj-lt"/>
              </a:rPr>
              <a:t>, global south, </a:t>
            </a:r>
            <a:r>
              <a:rPr lang="it-IT" altLang="it-IT" sz="2000" dirty="0" err="1">
                <a:solidFill>
                  <a:schemeClr val="bg1"/>
                </a:solidFill>
                <a:latin typeface="+mj-lt"/>
              </a:rPr>
              <a:t>agricultur</a:t>
            </a:r>
            <a:r>
              <a:rPr lang="it-IT" altLang="it-IT" sz="2000" dirty="0">
                <a:solidFill>
                  <a:schemeClr val="bg1"/>
                </a:solidFill>
                <a:latin typeface="+mj-lt"/>
              </a:rPr>
              <a:t>*, farm*, food, </a:t>
            </a:r>
            <a:r>
              <a:rPr lang="it-IT" altLang="it-IT" sz="2000" dirty="0" err="1">
                <a:solidFill>
                  <a:schemeClr val="bg1"/>
                </a:solidFill>
                <a:latin typeface="+mj-lt"/>
              </a:rPr>
              <a:t>forest</a:t>
            </a:r>
            <a:r>
              <a:rPr lang="it-IT" altLang="it-IT" sz="2000" dirty="0">
                <a:solidFill>
                  <a:schemeClr val="bg1"/>
                </a:solidFill>
                <a:latin typeface="+mj-lt"/>
              </a:rPr>
              <a:t>*, </a:t>
            </a:r>
            <a:r>
              <a:rPr lang="it-IT" altLang="it-IT" sz="2000" dirty="0" err="1">
                <a:solidFill>
                  <a:schemeClr val="bg1"/>
                </a:solidFill>
                <a:latin typeface="+mj-lt"/>
              </a:rPr>
              <a:t>veterinar</a:t>
            </a:r>
            <a:r>
              <a:rPr lang="it-IT" altLang="it-IT" sz="2000" dirty="0">
                <a:solidFill>
                  <a:schemeClr val="bg1"/>
                </a:solidFill>
                <a:latin typeface="+mj-lt"/>
              </a:rPr>
              <a:t>*, …)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magine 2" descr="Immagine che contiene diagramma&#10;&#10;Descrizione generata automaticamente">
            <a:hlinkClick r:id="rId15" action="ppaction://hlinksldjump"/>
            <a:extLst>
              <a:ext uri="{FF2B5EF4-FFF2-40B4-BE49-F238E27FC236}">
                <a16:creationId xmlns:a16="http://schemas.microsoft.com/office/drawing/2014/main" id="{230CCA76-FB1C-0344-9828-82A4CE9D38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BCB6351-198E-E9E2-A564-6CA234FAB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3459"/>
          <a:stretch/>
        </p:blipFill>
        <p:spPr>
          <a:xfrm>
            <a:off x="0" y="0"/>
            <a:ext cx="914731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3184F05-0CCA-2025-5CAB-05B33F38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1">
              <a:alpha val="43097"/>
            </a:schemeClr>
          </a:solidFill>
        </p:spPr>
        <p:txBody>
          <a:bodyPr>
            <a:noAutofit/>
          </a:bodyPr>
          <a:lstStyle/>
          <a:p>
            <a:r>
              <a:rPr lang="en-GB" b="1" dirty="0" err="1"/>
              <a:t>Servizio</a:t>
            </a:r>
            <a:r>
              <a:rPr lang="en-GB" b="1" dirty="0"/>
              <a:t> civile </a:t>
            </a:r>
            <a:r>
              <a:rPr lang="en-GB" b="1" dirty="0" err="1"/>
              <a:t>universale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45839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A7EEF08-EABD-9344-DFE6-A1E2B9168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7991" y="172440"/>
            <a:ext cx="8064500" cy="931863"/>
          </a:xfrm>
        </p:spPr>
        <p:txBody>
          <a:bodyPr>
            <a:noAutofit/>
          </a:bodyPr>
          <a:lstStyle/>
          <a:p>
            <a:pPr marL="11113" indent="-11113"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La logica della presentazione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CAA4C67-5714-DC94-788E-7E5A38B9B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7991" y="1500529"/>
            <a:ext cx="5559646" cy="4525963"/>
          </a:xfrm>
        </p:spPr>
        <p:txBody>
          <a:bodyPr>
            <a:normAutofit/>
          </a:bodyPr>
          <a:lstStyle/>
          <a:p>
            <a:r>
              <a:rPr lang="it-IT" altLang="it-IT" sz="2800" dirty="0"/>
              <a:t>La formazione</a:t>
            </a:r>
          </a:p>
          <a:p>
            <a:r>
              <a:rPr lang="it-IT" altLang="it-IT" sz="2800" dirty="0"/>
              <a:t>Tirocinio, </a:t>
            </a:r>
            <a:r>
              <a:rPr lang="it-IT" altLang="it-IT" sz="2800" i="1" dirty="0"/>
              <a:t>stage</a:t>
            </a:r>
            <a:r>
              <a:rPr lang="it-IT" altLang="it-IT" sz="2800" dirty="0"/>
              <a:t>, campi di lavoro </a:t>
            </a:r>
          </a:p>
          <a:p>
            <a:r>
              <a:rPr lang="it-IT" altLang="it-IT" sz="2800" dirty="0"/>
              <a:t>Le ONG</a:t>
            </a:r>
          </a:p>
          <a:p>
            <a:r>
              <a:rPr lang="it-IT" altLang="it-IT" sz="2800" dirty="0"/>
              <a:t>Il sistema istituzionale italiano</a:t>
            </a:r>
          </a:p>
          <a:p>
            <a:pPr eaLnBrk="1" hangingPunct="1"/>
            <a:r>
              <a:rPr lang="it-IT" altLang="it-IT" sz="2800" dirty="0"/>
              <a:t>Le istituzioni (inter)governative internazionali</a:t>
            </a:r>
          </a:p>
          <a:p>
            <a:pPr eaLnBrk="1" hangingPunct="1"/>
            <a:endParaRPr lang="it-IT" altLang="it-IT" sz="2800" b="1" dirty="0"/>
          </a:p>
        </p:txBody>
      </p:sp>
      <p:sp>
        <p:nvSpPr>
          <p:cNvPr id="2" name="Freccia destra con strisce 1">
            <a:extLst>
              <a:ext uri="{FF2B5EF4-FFF2-40B4-BE49-F238E27FC236}">
                <a16:creationId xmlns:a16="http://schemas.microsoft.com/office/drawing/2014/main" id="{784F9C4E-38D1-8BBA-3391-03C3F203FBF4}"/>
              </a:ext>
            </a:extLst>
          </p:cNvPr>
          <p:cNvSpPr/>
          <p:nvPr/>
        </p:nvSpPr>
        <p:spPr>
          <a:xfrm rot="5400000">
            <a:off x="4625556" y="2870670"/>
            <a:ext cx="3990325" cy="931862"/>
          </a:xfrm>
          <a:prstGeom prst="stripedRightArrow">
            <a:avLst/>
          </a:prstGeom>
          <a:solidFill>
            <a:srgbClr val="C90519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ccia destra con strisce 2">
            <a:extLst>
              <a:ext uri="{FF2B5EF4-FFF2-40B4-BE49-F238E27FC236}">
                <a16:creationId xmlns:a16="http://schemas.microsoft.com/office/drawing/2014/main" id="{ED5E39C2-640F-2A3C-CA31-47F1BE47D34F}"/>
              </a:ext>
            </a:extLst>
          </p:cNvPr>
          <p:cNvSpPr/>
          <p:nvPr/>
        </p:nvSpPr>
        <p:spPr>
          <a:xfrm rot="16200000">
            <a:off x="6071719" y="2870669"/>
            <a:ext cx="3990325" cy="931862"/>
          </a:xfrm>
          <a:prstGeom prst="stripedRightArrow">
            <a:avLst/>
          </a:prstGeom>
          <a:solidFill>
            <a:srgbClr val="C90519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8F6C3E-96D5-F86D-D252-ABFD58C6AE2A}"/>
              </a:ext>
            </a:extLst>
          </p:cNvPr>
          <p:cNvSpPr txBox="1"/>
          <p:nvPr/>
        </p:nvSpPr>
        <p:spPr>
          <a:xfrm>
            <a:off x="5438111" y="5340296"/>
            <a:ext cx="2365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+mj-lt"/>
              </a:rPr>
              <a:t>Il cammino esperienziale</a:t>
            </a:r>
          </a:p>
          <a:p>
            <a:pPr algn="ctr"/>
            <a:r>
              <a:rPr lang="it-IT" dirty="0">
                <a:latin typeface="+mj-lt"/>
              </a:rPr>
              <a:t>alla cooperazione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01FF0A-3000-3108-1F57-6993980F4311}"/>
              </a:ext>
            </a:extLst>
          </p:cNvPr>
          <p:cNvSpPr txBox="1"/>
          <p:nvPr/>
        </p:nvSpPr>
        <p:spPr>
          <a:xfrm>
            <a:off x="7189014" y="409574"/>
            <a:ext cx="175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+mj-lt"/>
              </a:rPr>
              <a:t>Gerarchia delle istituzioni della cooperazione</a:t>
            </a:r>
          </a:p>
        </p:txBody>
      </p:sp>
    </p:spTree>
    <p:extLst>
      <p:ext uri="{BB962C8B-B14F-4D97-AF65-F5344CB8AC3E}">
        <p14:creationId xmlns:p14="http://schemas.microsoft.com/office/powerpoint/2010/main" val="129170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6CAEB-EDC2-676F-8960-31D4313B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032500" cy="1143000"/>
          </a:xfrm>
        </p:spPr>
        <p:txBody>
          <a:bodyPr>
            <a:noAutofit/>
          </a:bodyPr>
          <a:lstStyle/>
          <a:p>
            <a:pPr algn="l"/>
            <a:r>
              <a:rPr lang="en-GB" b="1" dirty="0" err="1">
                <a:solidFill>
                  <a:srgbClr val="C90519"/>
                </a:solidFill>
              </a:rPr>
              <a:t>Servizio</a:t>
            </a:r>
            <a:r>
              <a:rPr lang="en-GB" b="1" dirty="0">
                <a:solidFill>
                  <a:srgbClr val="C90519"/>
                </a:solidFill>
              </a:rPr>
              <a:t> civile </a:t>
            </a:r>
            <a:r>
              <a:rPr lang="en-GB" b="1" dirty="0" err="1">
                <a:solidFill>
                  <a:srgbClr val="C90519"/>
                </a:solidFill>
              </a:rPr>
              <a:t>universale</a:t>
            </a:r>
            <a:r>
              <a:rPr lang="en-GB" b="1" dirty="0">
                <a:solidFill>
                  <a:srgbClr val="C90519"/>
                </a:solidFill>
              </a:rPr>
              <a:t> (1/4)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1CA1BB-8A53-47DE-A914-7DDB8982C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618247"/>
            <a:ext cx="8686800" cy="4525963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j-lt"/>
              </a:rPr>
              <a:t>Durata: 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8-12 mesi</a:t>
            </a:r>
          </a:p>
          <a:p>
            <a:r>
              <a:rPr lang="it-IT" sz="2400" dirty="0">
                <a:latin typeface="+mj-lt"/>
              </a:rPr>
              <a:t>Si  accede tra i 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18 e i 28 anni</a:t>
            </a:r>
          </a:p>
          <a:p>
            <a:r>
              <a:rPr lang="it-IT" sz="2400" dirty="0">
                <a:latin typeface="+mj-lt"/>
              </a:rPr>
              <a:t>Bandi annuali</a:t>
            </a:r>
          </a:p>
          <a:p>
            <a:r>
              <a:rPr lang="it-IT" sz="2400" dirty="0">
                <a:latin typeface="+mj-lt"/>
              </a:rPr>
              <a:t>Trattamento economico: 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444 € mensili </a:t>
            </a:r>
            <a:r>
              <a:rPr lang="it-IT" sz="2400" dirty="0">
                <a:latin typeface="+mj-lt"/>
              </a:rPr>
              <a:t>(con copertura delle spese) + indennità giornaliera se fatto all’estero</a:t>
            </a:r>
          </a:p>
          <a:p>
            <a:r>
              <a:rPr lang="it-IT" sz="2400" dirty="0">
                <a:latin typeface="+mj-lt"/>
              </a:rPr>
              <a:t>Una volta realizzato, è un 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titolo nei concorsi </a:t>
            </a:r>
            <a:r>
              <a:rPr lang="it-IT" sz="2400" dirty="0">
                <a:latin typeface="+mj-lt"/>
              </a:rPr>
              <a:t>pubblici </a:t>
            </a:r>
          </a:p>
          <a:p>
            <a:r>
              <a:rPr lang="it-IT" sz="2400" dirty="0">
                <a:latin typeface="+mj-lt"/>
              </a:rPr>
              <a:t>Le Università possono riconoscere 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crediti formativi </a:t>
            </a:r>
            <a:r>
              <a:rPr lang="it-IT" sz="2400" dirty="0">
                <a:latin typeface="+mj-lt"/>
              </a:rPr>
              <a:t>ai fini del conseguimento di titoli di studio dalle stesse rilasciati</a:t>
            </a:r>
          </a:p>
          <a:p>
            <a:r>
              <a:rPr lang="it-IT" sz="2400" dirty="0">
                <a:latin typeface="+mj-lt"/>
              </a:rPr>
              <a:t>Info e bando </a:t>
            </a:r>
            <a:r>
              <a:rPr lang="it-IT" sz="2400" dirty="0">
                <a:latin typeface="+mj-lt"/>
                <a:hlinkClick r:id="rId2"/>
              </a:rPr>
              <a:t>qui</a:t>
            </a:r>
            <a:endParaRPr lang="it-IT" sz="2400" dirty="0">
              <a:latin typeface="+mj-lt"/>
            </a:endParaRPr>
          </a:p>
        </p:txBody>
      </p:sp>
      <p:pic>
        <p:nvPicPr>
          <p:cNvPr id="1026" name="Picture 2" descr="Scopri il Servizio Civile">
            <a:extLst>
              <a:ext uri="{FF2B5EF4-FFF2-40B4-BE49-F238E27FC236}">
                <a16:creationId xmlns:a16="http://schemas.microsoft.com/office/drawing/2014/main" id="{E6082F29-C574-AC3C-1D55-B407BA08E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27662" r="23430" b="8078"/>
          <a:stretch/>
        </p:blipFill>
        <p:spPr bwMode="auto">
          <a:xfrm>
            <a:off x="5981700" y="274638"/>
            <a:ext cx="1816770" cy="16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diagramma&#10;&#10;Descrizione generat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F47D9A2B-46F0-2632-72C8-981A16A71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767" y="5239753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787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6CAEB-EDC2-676F-8960-31D4313B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4726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 err="1">
                <a:solidFill>
                  <a:srgbClr val="C90519"/>
                </a:solidFill>
              </a:rPr>
              <a:t>Servizio</a:t>
            </a:r>
            <a:r>
              <a:rPr lang="en-GB" sz="3600" b="1" dirty="0">
                <a:solidFill>
                  <a:srgbClr val="C90519"/>
                </a:solidFill>
              </a:rPr>
              <a:t> civile </a:t>
            </a:r>
            <a:r>
              <a:rPr lang="en-GB" sz="3600" b="1" dirty="0" err="1">
                <a:solidFill>
                  <a:srgbClr val="C90519"/>
                </a:solidFill>
              </a:rPr>
              <a:t>universale</a:t>
            </a:r>
            <a:r>
              <a:rPr lang="en-GB" sz="3600" b="1" dirty="0">
                <a:solidFill>
                  <a:srgbClr val="C90519"/>
                </a:solidFill>
              </a:rPr>
              <a:t> (2/4) </a:t>
            </a:r>
            <a:br>
              <a:rPr lang="en-GB" sz="3600" b="1" dirty="0">
                <a:solidFill>
                  <a:srgbClr val="C90519"/>
                </a:solidFill>
              </a:rPr>
            </a:br>
            <a:endParaRPr lang="en-GB" sz="3600" b="1" dirty="0">
              <a:solidFill>
                <a:srgbClr val="C90519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1CA1BB-8A53-47DE-A914-7DDB8982C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67" y="961481"/>
            <a:ext cx="7981003" cy="879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 err="1"/>
              <a:t>Tra</a:t>
            </a:r>
            <a:r>
              <a:rPr lang="en-GB" sz="2600" dirty="0"/>
              <a:t> </a:t>
            </a:r>
            <a:r>
              <a:rPr lang="en-GB" sz="2600" dirty="0" err="1"/>
              <a:t>i</a:t>
            </a:r>
            <a:r>
              <a:rPr lang="en-GB" sz="2600" dirty="0"/>
              <a:t> </a:t>
            </a:r>
            <a:r>
              <a:rPr lang="en-GB" sz="2600" dirty="0" err="1"/>
              <a:t>diversi</a:t>
            </a:r>
            <a:r>
              <a:rPr lang="en-GB" sz="2600" dirty="0"/>
              <a:t> </a:t>
            </a:r>
            <a:r>
              <a:rPr lang="en-GB" sz="2600" dirty="0" err="1"/>
              <a:t>i</a:t>
            </a:r>
            <a:r>
              <a:rPr lang="en-GB" sz="2600" dirty="0"/>
              <a:t> </a:t>
            </a:r>
            <a:r>
              <a:rPr lang="en-GB" sz="2600" dirty="0" err="1"/>
              <a:t>settori</a:t>
            </a:r>
            <a:r>
              <a:rPr lang="en-GB" sz="2600" dirty="0"/>
              <a:t> di </a:t>
            </a:r>
            <a:r>
              <a:rPr lang="en-GB" sz="2600" dirty="0" err="1"/>
              <a:t>intervento</a:t>
            </a:r>
            <a:r>
              <a:rPr lang="en-GB" sz="2600" dirty="0"/>
              <a:t>:</a:t>
            </a:r>
          </a:p>
          <a:p>
            <a:endParaRPr lang="en-GB" sz="2600" dirty="0"/>
          </a:p>
        </p:txBody>
      </p:sp>
      <p:pic>
        <p:nvPicPr>
          <p:cNvPr id="1026" name="Picture 2" descr="Scopri il Servizio Civile">
            <a:extLst>
              <a:ext uri="{FF2B5EF4-FFF2-40B4-BE49-F238E27FC236}">
                <a16:creationId xmlns:a16="http://schemas.microsoft.com/office/drawing/2014/main" id="{E6082F29-C574-AC3C-1D55-B407BA08E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27662" r="23430" b="8078"/>
          <a:stretch/>
        </p:blipFill>
        <p:spPr bwMode="auto">
          <a:xfrm>
            <a:off x="7703510" y="210845"/>
            <a:ext cx="1440490" cy="12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5C66561-5BEF-C0BF-E333-BF6C9E5A1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6" t="42372"/>
          <a:stretch/>
        </p:blipFill>
        <p:spPr>
          <a:xfrm>
            <a:off x="348915" y="1762627"/>
            <a:ext cx="8564826" cy="3627520"/>
          </a:xfrm>
          <a:prstGeom prst="rect">
            <a:avLst/>
          </a:prstGeom>
        </p:spPr>
      </p:pic>
      <p:sp>
        <p:nvSpPr>
          <p:cNvPr id="9" name="Cornice 8">
            <a:extLst>
              <a:ext uri="{FF2B5EF4-FFF2-40B4-BE49-F238E27FC236}">
                <a16:creationId xmlns:a16="http://schemas.microsoft.com/office/drawing/2014/main" id="{963187DA-B4A0-5043-FDA2-DE3B51F0AE42}"/>
              </a:ext>
            </a:extLst>
          </p:cNvPr>
          <p:cNvSpPr/>
          <p:nvPr/>
        </p:nvSpPr>
        <p:spPr>
          <a:xfrm>
            <a:off x="621576" y="3946358"/>
            <a:ext cx="7824593" cy="995571"/>
          </a:xfrm>
          <a:prstGeom prst="frame">
            <a:avLst>
              <a:gd name="adj1" fmla="val 8654"/>
            </a:avLst>
          </a:prstGeom>
          <a:solidFill>
            <a:schemeClr val="accent2"/>
          </a:solidFill>
          <a:ln>
            <a:solidFill>
              <a:srgbClr val="C905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Immagine 9" descr="Immagine che contiene diagramma&#10;&#10;Descrizione generat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A9518534-B74D-C0BC-108A-3E29B37DC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3243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6CAEB-EDC2-676F-8960-31D4313B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5584"/>
            <a:ext cx="7134726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 err="1">
                <a:solidFill>
                  <a:srgbClr val="C90519"/>
                </a:solidFill>
              </a:rPr>
              <a:t>Servizio</a:t>
            </a:r>
            <a:r>
              <a:rPr lang="en-GB" sz="3600" b="1" dirty="0">
                <a:solidFill>
                  <a:srgbClr val="C90519"/>
                </a:solidFill>
              </a:rPr>
              <a:t> civile </a:t>
            </a:r>
            <a:r>
              <a:rPr lang="en-GB" sz="3600" b="1" dirty="0" err="1">
                <a:solidFill>
                  <a:srgbClr val="C90519"/>
                </a:solidFill>
              </a:rPr>
              <a:t>universale</a:t>
            </a:r>
            <a:r>
              <a:rPr lang="en-GB" sz="3600" b="1" dirty="0">
                <a:solidFill>
                  <a:srgbClr val="C90519"/>
                </a:solidFill>
              </a:rPr>
              <a:t> (3/4) </a:t>
            </a:r>
            <a:br>
              <a:rPr lang="en-GB" sz="3600" b="1" dirty="0">
                <a:solidFill>
                  <a:srgbClr val="C90519"/>
                </a:solidFill>
              </a:rPr>
            </a:br>
            <a:endParaRPr lang="en-GB" sz="3600" b="1" dirty="0">
              <a:solidFill>
                <a:srgbClr val="C90519"/>
              </a:solidFill>
            </a:endParaRPr>
          </a:p>
        </p:txBody>
      </p:sp>
      <p:pic>
        <p:nvPicPr>
          <p:cNvPr id="1026" name="Picture 2" descr="Scopri il Servizio Civile">
            <a:extLst>
              <a:ext uri="{FF2B5EF4-FFF2-40B4-BE49-F238E27FC236}">
                <a16:creationId xmlns:a16="http://schemas.microsoft.com/office/drawing/2014/main" id="{E6082F29-C574-AC3C-1D55-B407BA08E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27662" r="23430" b="8078"/>
          <a:stretch/>
        </p:blipFill>
        <p:spPr bwMode="auto">
          <a:xfrm>
            <a:off x="7426785" y="118227"/>
            <a:ext cx="1440490" cy="12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53CF3F-BE39-9240-2299-EB521A44E9C6}"/>
              </a:ext>
            </a:extLst>
          </p:cNvPr>
          <p:cNvSpPr txBox="1"/>
          <p:nvPr/>
        </p:nvSpPr>
        <p:spPr>
          <a:xfrm>
            <a:off x="457200" y="1417638"/>
            <a:ext cx="7784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+mj-lt"/>
              </a:rPr>
              <a:t>La </a:t>
            </a:r>
            <a:r>
              <a:rPr lang="it-IT" sz="2400" dirty="0">
                <a:latin typeface="+mj-lt"/>
                <a:hlinkClick r:id="rId3"/>
              </a:rPr>
              <a:t>Banca dati per la ricerca dei progetti</a:t>
            </a:r>
            <a:r>
              <a:rPr lang="it-IT" sz="2400" dirty="0">
                <a:latin typeface="+mj-lt"/>
              </a:rPr>
              <a:t>: 350 progetti di cooperazione internazionale nel bando 2023</a:t>
            </a:r>
          </a:p>
          <a:p>
            <a:endParaRPr lang="en-GB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23B2EB-69CD-5E51-4C13-1F1EA4EA0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4" y="2314789"/>
            <a:ext cx="7024712" cy="3436127"/>
          </a:xfrm>
          <a:prstGeom prst="rect">
            <a:avLst/>
          </a:prstGeom>
        </p:spPr>
      </p:pic>
      <p:pic>
        <p:nvPicPr>
          <p:cNvPr id="10" name="Immagine 9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2E936962-DA90-F5FC-284B-837ADA755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053" y="5305509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566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C501B-EE11-2B04-8CD8-BE89DF8A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rgbClr val="C00000"/>
                </a:solidFill>
              </a:rPr>
              <a:t>I </a:t>
            </a:r>
            <a:r>
              <a:rPr lang="en-GB" sz="3600" b="1" dirty="0" err="1">
                <a:solidFill>
                  <a:srgbClr val="C00000"/>
                </a:solidFill>
              </a:rPr>
              <a:t>Corpi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Civili</a:t>
            </a:r>
            <a:r>
              <a:rPr lang="en-GB" sz="3600" b="1" dirty="0">
                <a:solidFill>
                  <a:srgbClr val="C00000"/>
                </a:solidFill>
              </a:rPr>
              <a:t> di Pace (CPP)</a:t>
            </a:r>
            <a:br>
              <a:rPr lang="en-GB" sz="3600" b="1" dirty="0">
                <a:solidFill>
                  <a:srgbClr val="C00000"/>
                </a:solidFill>
              </a:rPr>
            </a:br>
            <a:r>
              <a:rPr lang="en-GB" sz="3600" b="1" dirty="0">
                <a:solidFill>
                  <a:srgbClr val="C00000"/>
                </a:solidFill>
              </a:rPr>
              <a:t>(in </a:t>
            </a:r>
            <a:r>
              <a:rPr lang="en-GB" sz="3600" b="1" dirty="0" err="1">
                <a:solidFill>
                  <a:srgbClr val="C00000"/>
                </a:solidFill>
              </a:rPr>
              <a:t>fase</a:t>
            </a:r>
            <a:r>
              <a:rPr lang="en-GB" sz="3600" b="1" dirty="0">
                <a:solidFill>
                  <a:srgbClr val="C00000"/>
                </a:solidFill>
              </a:rPr>
              <a:t> di </a:t>
            </a:r>
            <a:r>
              <a:rPr lang="en-GB" sz="3600" b="1" dirty="0" err="1">
                <a:solidFill>
                  <a:srgbClr val="C00000"/>
                </a:solidFill>
              </a:rPr>
              <a:t>sperimentazione</a:t>
            </a:r>
            <a:r>
              <a:rPr lang="en-GB" sz="3600" b="1" dirty="0">
                <a:solidFill>
                  <a:srgbClr val="C00000"/>
                </a:solidFill>
              </a:rPr>
              <a:t>) </a:t>
            </a:r>
            <a:r>
              <a:rPr lang="en-GB" sz="3600" b="1" dirty="0">
                <a:solidFill>
                  <a:srgbClr val="C90519"/>
                </a:solidFill>
              </a:rPr>
              <a:t>(4/4) 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590DE4-03C4-4A16-72C5-A3794747A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5132"/>
            <a:ext cx="8229600" cy="452596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it-IT" sz="2800" dirty="0">
                <a:latin typeface="+mj-lt"/>
              </a:rPr>
              <a:t>La </a:t>
            </a:r>
            <a:r>
              <a:rPr lang="it-IT" sz="2800" i="0" dirty="0">
                <a:effectLst/>
                <a:latin typeface="+mj-lt"/>
              </a:rPr>
              <a:t>Legge di stabilità 2014 ha previsto l’istituzione di un contingente di corpi civili di pace destinato alla formazione e alla sperimentazione della presenza di 500 giovani volontari da impegnare in azioni di pace non governative nelle aree di conflitto o a rischio di conflitto o nelle aree di emergenza ambientale. </a:t>
            </a:r>
            <a:r>
              <a:rPr lang="it-IT" sz="2800" dirty="0" err="1">
                <a:latin typeface="+mj-lt"/>
              </a:rPr>
              <a:t>Vd</a:t>
            </a:r>
            <a:r>
              <a:rPr lang="it-IT" sz="2800" dirty="0">
                <a:latin typeface="+mj-lt"/>
              </a:rPr>
              <a:t>.:</a:t>
            </a:r>
          </a:p>
          <a:p>
            <a:r>
              <a:rPr lang="it-IT" sz="2800" dirty="0">
                <a:latin typeface="+mj-lt"/>
                <a:hlinkClick r:id="rId2"/>
              </a:rPr>
              <a:t>sito del Ministero </a:t>
            </a:r>
            <a:endParaRPr lang="it-IT" sz="2800" dirty="0">
              <a:latin typeface="+mj-lt"/>
            </a:endParaRPr>
          </a:p>
          <a:p>
            <a:r>
              <a:rPr lang="it-IT" sz="2800" dirty="0">
                <a:latin typeface="+mj-lt"/>
                <a:hlinkClick r:id="rId3"/>
              </a:rPr>
              <a:t>Sito FOCSIV</a:t>
            </a:r>
            <a:br>
              <a:rPr lang="it-IT" dirty="0"/>
            </a:br>
            <a:endParaRPr lang="en-GB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813ECA9-F8EF-C1FC-148D-936A3B157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1" r="37778"/>
          <a:stretch/>
        </p:blipFill>
        <p:spPr bwMode="auto">
          <a:xfrm>
            <a:off x="7624606" y="98425"/>
            <a:ext cx="1239994" cy="14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0CF1DF91-A893-A9E7-3C38-BC17535E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0482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rreno, aria aperta, persona, ragazzo&#10;&#10;Descrizione generata automaticamente">
            <a:extLst>
              <a:ext uri="{FF2B5EF4-FFF2-40B4-BE49-F238E27FC236}">
                <a16:creationId xmlns:a16="http://schemas.microsoft.com/office/drawing/2014/main" id="{7E0B9AC3-9AD3-026F-EAFC-2280B319A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0" r="42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3842CFE-978A-DF09-EB08-5D2F448ED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484" y="4281154"/>
            <a:ext cx="8229600" cy="1143000"/>
          </a:xfrm>
          <a:solidFill>
            <a:schemeClr val="bg1">
              <a:alpha val="48276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it-IT" altLang="it-IT" b="1" dirty="0"/>
              <a:t>Campi di lavoro</a:t>
            </a:r>
          </a:p>
        </p:txBody>
      </p:sp>
    </p:spTree>
    <p:extLst>
      <p:ext uri="{BB962C8B-B14F-4D97-AF65-F5344CB8AC3E}">
        <p14:creationId xmlns:p14="http://schemas.microsoft.com/office/powerpoint/2010/main" val="53404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F3B1E7A-43F0-CF7D-B6DA-B69DA9F53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b="1" dirty="0">
                <a:solidFill>
                  <a:srgbClr val="C90519"/>
                </a:solidFill>
              </a:rPr>
              <a:t>Campi di lavoro e </a:t>
            </a:r>
            <a:r>
              <a:rPr lang="it-IT" altLang="it-IT" b="1" i="1" dirty="0">
                <a:solidFill>
                  <a:srgbClr val="C90519"/>
                </a:solidFill>
              </a:rPr>
              <a:t>internship</a:t>
            </a:r>
            <a:r>
              <a:rPr lang="it-IT" altLang="it-IT" b="1" dirty="0">
                <a:solidFill>
                  <a:srgbClr val="C90519"/>
                </a:solidFill>
              </a:rPr>
              <a:t> (1/5)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3C8BE19-6074-1CB2-F3AC-BEE9E3BBF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5642" y="1768475"/>
            <a:ext cx="7559675" cy="4814887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it-IT" altLang="it-IT" sz="3600" dirty="0">
                <a:hlinkClick r:id="rId2" action="ppaction://hlinksldjump"/>
              </a:rPr>
              <a:t>Campi di lavoro</a:t>
            </a:r>
            <a:endParaRPr lang="it-IT" altLang="it-IT" sz="3600" dirty="0"/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it-IT" altLang="it-IT" sz="3200" i="1" dirty="0">
                <a:hlinkClick r:id="rId3" action="ppaction://hlinksldjump"/>
              </a:rPr>
              <a:t>UN </a:t>
            </a:r>
            <a:r>
              <a:rPr lang="it-IT" altLang="it-IT" sz="3200" i="1" dirty="0" err="1">
                <a:hlinkClick r:id="rId3" action="ppaction://hlinksldjump"/>
              </a:rPr>
              <a:t>Volunteers</a:t>
            </a:r>
            <a:endParaRPr lang="it-IT" altLang="it-IT" sz="3200" i="1" dirty="0"/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it-IT" sz="3200" i="1" dirty="0">
                <a:hlinkClick r:id="rId4" action="ppaction://hlinksldjump"/>
              </a:rPr>
              <a:t>European Youth Portal</a:t>
            </a:r>
            <a:endParaRPr lang="it-IT" altLang="it-IT" sz="3200" i="1" dirty="0"/>
          </a:p>
        </p:txBody>
      </p:sp>
      <p:pic>
        <p:nvPicPr>
          <p:cNvPr id="3" name="Immagine 2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979AE61B-EAB4-16C7-E031-1CE97A6D0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F3B1E7A-43F0-CF7D-B6DA-B69DA9F53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99106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Campi di lavoro (2/5)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3C8BE19-6074-1CB2-F3AC-BEE9E3BBF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2612" y="1372507"/>
            <a:ext cx="7559675" cy="4814887"/>
          </a:xfr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it-IT" altLang="it-IT" sz="2000" dirty="0"/>
              <a:t>Molti enti ed ONG organizzano campi di lavoro ed esperienze di volontariato nel </a:t>
            </a:r>
            <a:r>
              <a:rPr lang="it-IT" altLang="it-IT" sz="2000" i="1" dirty="0"/>
              <a:t>Global South</a:t>
            </a:r>
            <a:r>
              <a:rPr lang="it-IT" altLang="it-IT" sz="2000" dirty="0"/>
              <a:t>, in genere durante i periodi di ferie.</a:t>
            </a:r>
          </a:p>
          <a:p>
            <a:pPr marL="0" indent="0" eaLnBrk="1" hangingPunct="1">
              <a:buFontTx/>
              <a:buNone/>
            </a:pPr>
            <a:endParaRPr lang="it-IT" altLang="it-IT" sz="2000" dirty="0"/>
          </a:p>
          <a:p>
            <a:pPr marL="0" indent="0">
              <a:buNone/>
            </a:pPr>
            <a:r>
              <a:rPr lang="it-IT" altLang="it-IT" sz="2000" dirty="0"/>
              <a:t>Informazioni su campi di lavoro (sempre molto utili </a:t>
            </a:r>
            <a:r>
              <a:rPr lang="it-IT" sz="2000" dirty="0"/>
              <a:t>per imparare l’inglese)</a:t>
            </a:r>
            <a:r>
              <a:rPr lang="it-IT" altLang="it-IT" sz="2000" dirty="0"/>
              <a:t>:</a:t>
            </a:r>
            <a:endParaRPr lang="it-IT" altLang="it-IT" sz="2000" dirty="0">
              <a:hlinkClick r:id="" action="ppaction://noaction"/>
            </a:endParaRPr>
          </a:p>
          <a:p>
            <a:pPr eaLnBrk="1" hangingPunct="1"/>
            <a:r>
              <a:rPr lang="it-IT" altLang="it-IT" sz="2000" dirty="0">
                <a:hlinkClick r:id="rId2"/>
              </a:rPr>
              <a:t>Banca Dati YAP</a:t>
            </a:r>
            <a:r>
              <a:rPr lang="it-IT" altLang="it-IT" sz="2000" dirty="0"/>
              <a:t> (</a:t>
            </a:r>
            <a:r>
              <a:rPr lang="it-IT" sz="2000" i="1" dirty="0"/>
              <a:t>Youth Action for Peace</a:t>
            </a:r>
            <a:r>
              <a:rPr lang="it-IT" sz="2000" dirty="0"/>
              <a:t>)</a:t>
            </a:r>
            <a:r>
              <a:rPr lang="it-IT" altLang="it-IT" sz="2000" dirty="0"/>
              <a:t> </a:t>
            </a:r>
          </a:p>
          <a:p>
            <a:r>
              <a:rPr lang="it-IT" altLang="it-IT" sz="2000" dirty="0">
                <a:hlinkClick r:id="rId3"/>
              </a:rPr>
              <a:t>Ibo Italia</a:t>
            </a:r>
            <a:r>
              <a:rPr lang="it-IT" altLang="it-IT" sz="2000" dirty="0"/>
              <a:t> (</a:t>
            </a:r>
            <a:r>
              <a:rPr lang="it-IT" sz="2000" dirty="0"/>
              <a:t>Soci Costruttori Internazionali)</a:t>
            </a:r>
            <a:endParaRPr lang="it-IT" altLang="it-IT" sz="2000" dirty="0"/>
          </a:p>
          <a:p>
            <a:pPr eaLnBrk="1" hangingPunct="1"/>
            <a:r>
              <a:rPr lang="it-IT" altLang="it-IT" sz="2000" dirty="0">
                <a:hlinkClick r:id="rId4"/>
              </a:rPr>
              <a:t>Lunaria</a:t>
            </a:r>
            <a:endParaRPr lang="it-IT" altLang="it-IT" sz="2000" dirty="0"/>
          </a:p>
          <a:p>
            <a:r>
              <a:rPr lang="it-IT" sz="2000" dirty="0"/>
              <a:t>Il sito del </a:t>
            </a:r>
            <a:r>
              <a:rPr lang="it-IT" sz="2000" dirty="0">
                <a:hlinkClick r:id="rId5"/>
              </a:rPr>
              <a:t>WWOOF</a:t>
            </a:r>
            <a:r>
              <a:rPr lang="it-IT" sz="2000" dirty="0"/>
              <a:t> (</a:t>
            </a:r>
            <a:r>
              <a:rPr lang="it-IT" sz="2000" i="1" dirty="0"/>
              <a:t>Worldwide </a:t>
            </a:r>
            <a:r>
              <a:rPr lang="it-IT" sz="2000" i="1" dirty="0" err="1"/>
              <a:t>Opportunities</a:t>
            </a:r>
            <a:r>
              <a:rPr lang="it-IT" sz="2000" i="1" dirty="0"/>
              <a:t> on Organic Farms</a:t>
            </a:r>
            <a:r>
              <a:rPr lang="it-IT" sz="2000" dirty="0"/>
              <a:t>) per volontariato in aziende ad agricoltura biologica</a:t>
            </a:r>
          </a:p>
          <a:p>
            <a:r>
              <a:rPr lang="it-IT" altLang="it-IT" sz="2000" dirty="0">
                <a:hlinkClick r:id="rId6"/>
              </a:rPr>
              <a:t>GoEco</a:t>
            </a:r>
            <a:r>
              <a:rPr lang="it-IT" altLang="it-IT" sz="2000" dirty="0"/>
              <a:t> per volontariato in campo di tutela ambientale</a:t>
            </a:r>
          </a:p>
          <a:p>
            <a:pPr algn="l"/>
            <a:r>
              <a:rPr lang="it-IT" altLang="it-IT" sz="2000" dirty="0"/>
              <a:t>L’</a:t>
            </a:r>
            <a:r>
              <a:rPr lang="it-IT" sz="2000" i="0" dirty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i="1" dirty="0">
                <a:solidFill>
                  <a:srgbClr val="575757"/>
                </a:solidFill>
                <a:effectLst/>
                <a:latin typeface="Arial" panose="020B0604020202020204" pitchFamily="34" charset="0"/>
                <a:hlinkClick r:id="rId7"/>
              </a:rPr>
              <a:t>European Solidarity Corps</a:t>
            </a:r>
            <a:r>
              <a:rPr lang="it-IT" sz="2000" i="1" dirty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i="0" dirty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it-IT" sz="2000" i="0" dirty="0">
                <a:solidFill>
                  <a:srgbClr val="575757"/>
                </a:solidFill>
                <a:effectLst/>
                <a:latin typeface="Arial" panose="020B0604020202020204" pitchFamily="34" charset="0"/>
                <a:hlinkClick r:id="rId8"/>
              </a:rPr>
              <a:t>sito italiano</a:t>
            </a:r>
            <a:r>
              <a:rPr lang="it-IT" sz="2000" i="0" dirty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br>
              <a:rPr lang="it-IT" sz="1200" dirty="0"/>
            </a:br>
            <a:r>
              <a:rPr lang="it-IT" altLang="it-IT" sz="2000" dirty="0"/>
              <a:t> </a:t>
            </a:r>
          </a:p>
        </p:txBody>
      </p:sp>
      <p:pic>
        <p:nvPicPr>
          <p:cNvPr id="3" name="Immagine 2" descr="Immagine che contiene diagramma&#10;&#10;Descrizione generata automaticamente">
            <a:hlinkClick r:id="rId9" action="ppaction://hlinksldjump"/>
            <a:extLst>
              <a:ext uri="{FF2B5EF4-FFF2-40B4-BE49-F238E27FC236}">
                <a16:creationId xmlns:a16="http://schemas.microsoft.com/office/drawing/2014/main" id="{979AE61B-EAB4-16C7-E031-1CE97A6D0F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1171" y="529658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9382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F3B1E7A-43F0-CF7D-B6DA-B69DA9F53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613" y="99106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Campi di lavoro (3/5)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3C8BE19-6074-1CB2-F3AC-BEE9E3BBF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2613" y="1116013"/>
            <a:ext cx="7559675" cy="4814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altLang="it-IT" sz="2400" dirty="0">
                <a:latin typeface="+mj-lt"/>
              </a:rPr>
              <a:t>Informazioni su attività di volontariato possono essere trovate in pagine specifiche di organizzazioni con interessi più generali, ad esempio:</a:t>
            </a:r>
          </a:p>
          <a:p>
            <a:r>
              <a:rPr lang="it-IT" altLang="it-IT" sz="2400" dirty="0">
                <a:latin typeface="+mj-lt"/>
              </a:rPr>
              <a:t>I siti delle </a:t>
            </a:r>
            <a:r>
              <a:rPr lang="it-IT" altLang="it-IT" sz="2400" dirty="0">
                <a:latin typeface="+mj-lt"/>
                <a:hlinkClick r:id="rId2" action="ppaction://hlinksldjump"/>
              </a:rPr>
              <a:t>ONG italiane </a:t>
            </a:r>
            <a:r>
              <a:rPr lang="it-IT" altLang="it-IT" sz="2400" dirty="0">
                <a:latin typeface="+mj-lt"/>
              </a:rPr>
              <a:t>(</a:t>
            </a:r>
            <a:r>
              <a:rPr lang="it-IT" altLang="it-IT" sz="2400" dirty="0" err="1">
                <a:latin typeface="+mj-lt"/>
              </a:rPr>
              <a:t>vd</a:t>
            </a:r>
            <a:r>
              <a:rPr lang="it-IT" altLang="it-IT" sz="2400" dirty="0">
                <a:latin typeface="+mj-lt"/>
              </a:rPr>
              <a:t>. ad esempio, la </a:t>
            </a:r>
            <a:r>
              <a:rPr lang="it-IT" altLang="it-IT" sz="2400" dirty="0">
                <a:latin typeface="+mj-lt"/>
                <a:hlinkClick r:id="rId3"/>
              </a:rPr>
              <a:t>pagina sul volontariato </a:t>
            </a:r>
            <a:r>
              <a:rPr lang="it-IT" altLang="it-IT" sz="2400" dirty="0">
                <a:latin typeface="+mj-lt"/>
              </a:rPr>
              <a:t>della FOCSIV, </a:t>
            </a:r>
          </a:p>
          <a:p>
            <a:r>
              <a:rPr lang="it-IT" altLang="it-IT" sz="2400" dirty="0">
                <a:latin typeface="+mj-lt"/>
              </a:rPr>
              <a:t>I </a:t>
            </a:r>
            <a:r>
              <a:rPr lang="it-IT" altLang="it-IT" sz="2400" dirty="0">
                <a:latin typeface="+mj-lt"/>
                <a:hlinkClick r:id="rId4" action="ppaction://hlinksldjump"/>
              </a:rPr>
              <a:t>siti delle associazioni studentesche</a:t>
            </a:r>
            <a:r>
              <a:rPr lang="it-IT" altLang="it-IT" sz="2400" dirty="0">
                <a:latin typeface="+mj-lt"/>
              </a:rPr>
              <a:t>, ad esempio il </a:t>
            </a:r>
            <a:r>
              <a:rPr lang="it-IT" altLang="it-IT" sz="2400" dirty="0">
                <a:latin typeface="+mj-lt"/>
                <a:hlinkClick r:id="rId5"/>
              </a:rPr>
              <a:t>sito di AISEC </a:t>
            </a:r>
            <a:r>
              <a:rPr lang="it-IT" altLang="it-IT" sz="2400" dirty="0">
                <a:latin typeface="+mj-lt"/>
              </a:rPr>
              <a:t>(</a:t>
            </a:r>
            <a:r>
              <a:rPr lang="it-IT" sz="2400" b="0" i="1" dirty="0">
                <a:effectLst/>
                <a:latin typeface="+mj-lt"/>
              </a:rPr>
              <a:t>Association </a:t>
            </a:r>
            <a:r>
              <a:rPr lang="it-IT" sz="2400" b="0" i="1" dirty="0" err="1">
                <a:effectLst/>
                <a:latin typeface="+mj-lt"/>
              </a:rPr>
              <a:t>Internationale</a:t>
            </a:r>
            <a:r>
              <a:rPr lang="it-IT" sz="2400" b="0" i="1" dirty="0">
                <a:effectLst/>
                <a:latin typeface="+mj-lt"/>
              </a:rPr>
              <a:t> </a:t>
            </a:r>
            <a:r>
              <a:rPr lang="it-IT" sz="2400" b="0" i="1" dirty="0" err="1">
                <a:effectLst/>
                <a:latin typeface="+mj-lt"/>
              </a:rPr>
              <a:t>des</a:t>
            </a:r>
            <a:r>
              <a:rPr lang="it-IT" sz="2400" b="0" i="1" dirty="0">
                <a:effectLst/>
                <a:latin typeface="+mj-lt"/>
              </a:rPr>
              <a:t> </a:t>
            </a:r>
            <a:r>
              <a:rPr lang="it-IT" sz="2400" b="0" i="1" dirty="0" err="1">
                <a:effectLst/>
                <a:latin typeface="+mj-lt"/>
              </a:rPr>
              <a:t>Etudiants</a:t>
            </a:r>
            <a:r>
              <a:rPr lang="it-IT" sz="2400" b="0" i="1" dirty="0">
                <a:effectLst/>
                <a:latin typeface="+mj-lt"/>
              </a:rPr>
              <a:t> en Sciences </a:t>
            </a:r>
            <a:r>
              <a:rPr lang="it-IT" sz="2400" b="0" i="1" dirty="0" err="1">
                <a:effectLst/>
                <a:latin typeface="+mj-lt"/>
              </a:rPr>
              <a:t>Economiques</a:t>
            </a:r>
            <a:r>
              <a:rPr lang="it-IT" sz="2400" b="0" i="1" dirty="0">
                <a:effectLst/>
                <a:latin typeface="+mj-lt"/>
              </a:rPr>
              <a:t> et </a:t>
            </a:r>
            <a:r>
              <a:rPr lang="it-IT" sz="2400" b="0" i="1" dirty="0" err="1">
                <a:effectLst/>
                <a:latin typeface="+mj-lt"/>
              </a:rPr>
              <a:t>Commerciales</a:t>
            </a:r>
            <a:r>
              <a:rPr lang="it-IT" sz="2400" b="0" i="0" dirty="0">
                <a:effectLst/>
                <a:latin typeface="+mj-lt"/>
              </a:rPr>
              <a:t>)</a:t>
            </a:r>
            <a:r>
              <a:rPr lang="it-IT" altLang="it-IT" sz="2400" dirty="0">
                <a:latin typeface="+mj-lt"/>
              </a:rPr>
              <a:t> </a:t>
            </a:r>
          </a:p>
          <a:p>
            <a:r>
              <a:rPr lang="it-IT" altLang="it-IT" sz="2400" dirty="0">
                <a:latin typeface="+mj-lt"/>
              </a:rPr>
              <a:t>La Rete degli </a:t>
            </a:r>
            <a:r>
              <a:rPr lang="it-IT" altLang="it-IT" sz="2400" dirty="0" err="1">
                <a:latin typeface="+mj-lt"/>
              </a:rPr>
              <a:t>Ecovillaggi</a:t>
            </a:r>
            <a:r>
              <a:rPr lang="it-IT" altLang="it-IT" sz="2400" dirty="0">
                <a:latin typeface="+mj-lt"/>
              </a:rPr>
              <a:t> (GEN </a:t>
            </a:r>
            <a:r>
              <a:rPr lang="it-IT" altLang="it-IT" sz="2400" dirty="0">
                <a:latin typeface="+mj-lt"/>
                <a:hlinkClick r:id="rId6"/>
              </a:rPr>
              <a:t>internazionale</a:t>
            </a:r>
            <a:r>
              <a:rPr lang="it-IT" altLang="it-IT" sz="2400" dirty="0">
                <a:latin typeface="+mj-lt"/>
              </a:rPr>
              <a:t>, </a:t>
            </a:r>
            <a:r>
              <a:rPr lang="it-IT" altLang="it-IT" sz="2400" dirty="0">
                <a:latin typeface="+mj-lt"/>
                <a:hlinkClick r:id="rId7"/>
              </a:rPr>
              <a:t>europea</a:t>
            </a:r>
            <a:r>
              <a:rPr lang="it-IT" altLang="it-IT" sz="2400" dirty="0">
                <a:latin typeface="+mj-lt"/>
              </a:rPr>
              <a:t>, </a:t>
            </a:r>
            <a:r>
              <a:rPr lang="it-IT" altLang="it-IT" sz="2400" dirty="0">
                <a:latin typeface="+mj-lt"/>
                <a:hlinkClick r:id="rId8"/>
              </a:rPr>
              <a:t>italiana</a:t>
            </a:r>
            <a:r>
              <a:rPr lang="it-IT" altLang="it-IT" sz="2400" dirty="0">
                <a:latin typeface="+mj-lt"/>
              </a:rPr>
              <a:t>)</a:t>
            </a:r>
          </a:p>
          <a:p>
            <a:pPr eaLnBrk="1" hangingPunct="1"/>
            <a:endParaRPr lang="it-IT" altLang="it-IT" sz="1800" dirty="0">
              <a:latin typeface="+mj-lt"/>
            </a:endParaRPr>
          </a:p>
        </p:txBody>
      </p:sp>
      <p:pic>
        <p:nvPicPr>
          <p:cNvPr id="3" name="Immagine 2" descr="Immagine che contiene diagramma&#10;&#10;Descrizione generata automaticamente">
            <a:hlinkClick r:id="rId9" action="ppaction://hlinksldjump"/>
            <a:extLst>
              <a:ext uri="{FF2B5EF4-FFF2-40B4-BE49-F238E27FC236}">
                <a16:creationId xmlns:a16="http://schemas.microsoft.com/office/drawing/2014/main" id="{979AE61B-EAB4-16C7-E031-1CE97A6D0F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1171" y="529658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8379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F3B1E7A-43F0-CF7D-B6DA-B69DA9F53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Campi di lavoro </a:t>
            </a:r>
            <a:r>
              <a:rPr lang="it-IT" altLang="it-IT" sz="3600" b="1" dirty="0" err="1">
                <a:solidFill>
                  <a:srgbClr val="C90519"/>
                </a:solidFill>
              </a:rPr>
              <a:t>del’</a:t>
            </a:r>
            <a:r>
              <a:rPr lang="it-IT" altLang="it-IT" sz="3600" b="1" i="1" dirty="0" err="1">
                <a:solidFill>
                  <a:srgbClr val="C90519"/>
                </a:solidFill>
              </a:rPr>
              <a:t>UN</a:t>
            </a:r>
            <a:r>
              <a:rPr lang="it-IT" altLang="it-IT" sz="3600" b="1" i="1" dirty="0">
                <a:solidFill>
                  <a:srgbClr val="C90519"/>
                </a:solidFill>
              </a:rPr>
              <a:t> </a:t>
            </a:r>
            <a:r>
              <a:rPr lang="it-IT" altLang="it-IT" sz="3600" b="1" i="1" dirty="0" err="1">
                <a:solidFill>
                  <a:srgbClr val="C90519"/>
                </a:solidFill>
              </a:rPr>
              <a:t>Volunteers</a:t>
            </a:r>
            <a:r>
              <a:rPr lang="it-IT" altLang="it-IT" sz="3600" b="1" i="1" dirty="0">
                <a:solidFill>
                  <a:srgbClr val="C90519"/>
                </a:solidFill>
              </a:rPr>
              <a:t> </a:t>
            </a:r>
            <a:r>
              <a:rPr lang="it-IT" altLang="it-IT" sz="3600" b="1" dirty="0">
                <a:solidFill>
                  <a:srgbClr val="C90519"/>
                </a:solidFill>
              </a:rPr>
              <a:t>(UNV) (4/5)</a:t>
            </a:r>
            <a:br>
              <a:rPr lang="it-IT" altLang="it-IT" sz="3600" b="1" dirty="0">
                <a:solidFill>
                  <a:srgbClr val="C90519"/>
                </a:solidFill>
              </a:rPr>
            </a:br>
            <a:endParaRPr lang="it-IT" altLang="it-IT" sz="3600" b="1" dirty="0">
              <a:solidFill>
                <a:srgbClr val="C90519"/>
              </a:solidFill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3C8BE19-6074-1CB2-F3AC-BEE9E3BBF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54113"/>
            <a:ext cx="7559675" cy="1703387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it-IT" altLang="it-IT" sz="2400" dirty="0"/>
              <a:t>L’organizzazione per il volontariato delle delle Nazioni Unite (</a:t>
            </a:r>
            <a:r>
              <a:rPr lang="it-IT" altLang="it-IT" sz="2400" dirty="0" err="1"/>
              <a:t>vd</a:t>
            </a:r>
            <a:r>
              <a:rPr lang="it-IT" altLang="it-IT" sz="2400" dirty="0"/>
              <a:t>.: </a:t>
            </a:r>
            <a:r>
              <a:rPr lang="it-IT" altLang="it-IT" sz="2400" dirty="0">
                <a:hlinkClick r:id="rId2"/>
              </a:rPr>
              <a:t>sito</a:t>
            </a:r>
            <a:r>
              <a:rPr lang="it-IT" altLang="it-IT" sz="2400" dirty="0"/>
              <a:t>) offre possibilità di attività di volontariato nel sistema delle NU. </a:t>
            </a:r>
          </a:p>
          <a:p>
            <a:pPr marL="0" indent="0" eaLnBrk="1" hangingPunct="1">
              <a:buFontTx/>
              <a:buNone/>
            </a:pPr>
            <a:r>
              <a:rPr lang="it-IT" altLang="it-IT" sz="2400" dirty="0"/>
              <a:t>Interessante la </a:t>
            </a:r>
            <a:r>
              <a:rPr lang="it-IT" altLang="it-IT" sz="2400" dirty="0">
                <a:hlinkClick r:id="rId3"/>
              </a:rPr>
              <a:t>Banca Dati</a:t>
            </a:r>
            <a:r>
              <a:rPr lang="it-IT" altLang="it-IT" sz="2400" dirty="0"/>
              <a:t> sul volontariato nel mondo.</a:t>
            </a:r>
          </a:p>
        </p:txBody>
      </p:sp>
      <p:pic>
        <p:nvPicPr>
          <p:cNvPr id="3" name="Immagine 2" descr="Immagine che contiene diagramma&#10;&#10;Descrizione generat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979AE61B-EAB4-16C7-E031-1CE97A6D0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801" y="2923268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3FEEAF-F300-5106-9582-30AE84A30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857500"/>
            <a:ext cx="5816600" cy="2948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hlinkClick r:id="rId3"/>
            <a:extLst>
              <a:ext uri="{FF2B5EF4-FFF2-40B4-BE49-F238E27FC236}">
                <a16:creationId xmlns:a16="http://schemas.microsoft.com/office/drawing/2014/main" id="{853768F1-5BF6-CDA3-A206-A238A1C47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600" y="4174348"/>
            <a:ext cx="4978400" cy="2670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0100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F3B1E7A-43F0-CF7D-B6DA-B69DA9F53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it-IT" sz="3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Campi di lavoro dell’</a:t>
            </a:r>
            <a:r>
              <a:rPr lang="it-IT" sz="36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lang="it-IT" sz="36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Youth Portal </a:t>
            </a:r>
            <a:r>
              <a:rPr lang="it-IT" altLang="it-IT" sz="3600" b="1" dirty="0">
                <a:solidFill>
                  <a:srgbClr val="C90519"/>
                </a:solidFill>
              </a:rPr>
              <a:t>(5/5)</a:t>
            </a:r>
            <a:endParaRPr lang="it-IT" altLang="it-IT" sz="3600" b="1" dirty="0">
              <a:solidFill>
                <a:srgbClr val="C00000"/>
              </a:solidFill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3C8BE19-6074-1CB2-F3AC-BEE9E3BBF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500" y="1417639"/>
            <a:ext cx="8458200" cy="1262062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it-IT" altLang="it-IT" sz="2400" dirty="0"/>
              <a:t>La Commissione Europea ha un </a:t>
            </a:r>
            <a:r>
              <a:rPr lang="it-IT" altLang="it-IT" sz="2400" dirty="0">
                <a:hlinkClick r:id="rId2" action="ppaction://hlinksldjump"/>
              </a:rPr>
              <a:t>Portale Europeo per i Giovani </a:t>
            </a:r>
            <a:r>
              <a:rPr lang="it-IT" altLang="it-IT" sz="2400" dirty="0"/>
              <a:t>in cui c’è una </a:t>
            </a:r>
            <a:r>
              <a:rPr lang="it-IT" altLang="it-IT" sz="2400" dirty="0">
                <a:hlinkClick r:id="rId3"/>
              </a:rPr>
              <a:t>pagina specifica </a:t>
            </a:r>
            <a:r>
              <a:rPr lang="it-IT" altLang="it-IT" sz="2400" dirty="0"/>
              <a:t>per il volontariato.</a:t>
            </a:r>
          </a:p>
        </p:txBody>
      </p:sp>
      <p:pic>
        <p:nvPicPr>
          <p:cNvPr id="3" name="Immagine 2" descr="Immagine che contiene diagramma&#10;&#10;Descrizione generat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979AE61B-EAB4-16C7-E031-1CE97A6D0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701" y="525848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 descr="Immagine che contiene Sito Web&#10;&#10;Descrizione generata automaticamente">
            <a:hlinkClick r:id="rId3"/>
            <a:extLst>
              <a:ext uri="{FF2B5EF4-FFF2-40B4-BE49-F238E27FC236}">
                <a16:creationId xmlns:a16="http://schemas.microsoft.com/office/drawing/2014/main" id="{08DA89C4-1F88-9293-894E-CA82349FA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266059"/>
            <a:ext cx="5637299" cy="41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28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BA2316C6-B781-9C07-66B1-FEF6BECAC761}"/>
              </a:ext>
            </a:extLst>
          </p:cNvPr>
          <p:cNvSpPr/>
          <p:nvPr/>
        </p:nvSpPr>
        <p:spPr>
          <a:xfrm>
            <a:off x="1030496" y="1336126"/>
            <a:ext cx="5203785" cy="66959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DF7BD3-C9D3-188F-8DB8-07F774612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162" y="128650"/>
            <a:ext cx="1378354" cy="957805"/>
          </a:xfrm>
          <a:solidFill>
            <a:srgbClr val="C90519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2800" dirty="0">
                <a:solidFill>
                  <a:schemeClr val="bg1"/>
                </a:solidFill>
              </a:rPr>
              <a:t>Laurea</a:t>
            </a:r>
          </a:p>
        </p:txBody>
      </p:sp>
      <p:sp>
        <p:nvSpPr>
          <p:cNvPr id="5" name="Segnaposto contenuto 2">
            <a:hlinkClick r:id="rId2" action="ppaction://hlinksldjump"/>
            <a:extLst>
              <a:ext uri="{FF2B5EF4-FFF2-40B4-BE49-F238E27FC236}">
                <a16:creationId xmlns:a16="http://schemas.microsoft.com/office/drawing/2014/main" id="{B5A039D5-3A35-2C4B-EE70-EE3D792CEFEC}"/>
              </a:ext>
            </a:extLst>
          </p:cNvPr>
          <p:cNvSpPr txBox="1">
            <a:spLocks/>
          </p:cNvSpPr>
          <p:nvPr/>
        </p:nvSpPr>
        <p:spPr>
          <a:xfrm>
            <a:off x="594163" y="5720384"/>
            <a:ext cx="1921396" cy="980102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800" dirty="0">
                <a:solidFill>
                  <a:schemeClr val="bg1"/>
                </a:solidFill>
              </a:rPr>
              <a:t>Dipendente di istituzioni pubbliche di cooperazione</a:t>
            </a:r>
          </a:p>
        </p:txBody>
      </p:sp>
      <p:sp>
        <p:nvSpPr>
          <p:cNvPr id="6" name="Segnaposto contenuto 2">
            <a:hlinkClick r:id="rId3" action="ppaction://hlinksldjump"/>
            <a:extLst>
              <a:ext uri="{FF2B5EF4-FFF2-40B4-BE49-F238E27FC236}">
                <a16:creationId xmlns:a16="http://schemas.microsoft.com/office/drawing/2014/main" id="{B6E89496-0C4E-F65F-6EA4-A406ED1B4CCB}"/>
              </a:ext>
            </a:extLst>
          </p:cNvPr>
          <p:cNvSpPr txBox="1">
            <a:spLocks/>
          </p:cNvSpPr>
          <p:nvPr/>
        </p:nvSpPr>
        <p:spPr>
          <a:xfrm>
            <a:off x="5329054" y="5226056"/>
            <a:ext cx="1665791" cy="799138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000" dirty="0">
                <a:solidFill>
                  <a:schemeClr val="bg1"/>
                </a:solidFill>
              </a:rPr>
              <a:t>Consulente</a:t>
            </a:r>
          </a:p>
          <a:p>
            <a:pPr marL="0" indent="0" algn="ctr">
              <a:buFont typeface="Arial"/>
              <a:buNone/>
            </a:pPr>
            <a:r>
              <a:rPr lang="it-IT" sz="2000" dirty="0">
                <a:solidFill>
                  <a:schemeClr val="bg1"/>
                </a:solidFill>
              </a:rPr>
              <a:t>(libero professionista)</a:t>
            </a:r>
          </a:p>
        </p:txBody>
      </p:sp>
      <p:sp>
        <p:nvSpPr>
          <p:cNvPr id="10" name="Segnaposto contenuto 2">
            <a:hlinkClick r:id="rId4" action="ppaction://hlinksldjump"/>
            <a:extLst>
              <a:ext uri="{FF2B5EF4-FFF2-40B4-BE49-F238E27FC236}">
                <a16:creationId xmlns:a16="http://schemas.microsoft.com/office/drawing/2014/main" id="{B253DAAD-EBBC-AE59-6F3B-375ED03F3078}"/>
              </a:ext>
            </a:extLst>
          </p:cNvPr>
          <p:cNvSpPr txBox="1">
            <a:spLocks/>
          </p:cNvSpPr>
          <p:nvPr/>
        </p:nvSpPr>
        <p:spPr>
          <a:xfrm>
            <a:off x="594163" y="4018306"/>
            <a:ext cx="1921396" cy="957805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1600" i="1" dirty="0" err="1">
                <a:solidFill>
                  <a:schemeClr val="bg1"/>
                </a:solidFill>
              </a:rPr>
              <a:t>Intership</a:t>
            </a:r>
            <a:r>
              <a:rPr lang="it-IT" sz="1600" dirty="0">
                <a:solidFill>
                  <a:schemeClr val="bg1"/>
                </a:solidFill>
              </a:rPr>
              <a:t> in agenzie (inter)governative</a:t>
            </a:r>
          </a:p>
        </p:txBody>
      </p:sp>
      <p:sp>
        <p:nvSpPr>
          <p:cNvPr id="12" name="Segnaposto contenuto 2">
            <a:hlinkClick r:id="rId5" action="ppaction://hlinksldjump"/>
            <a:extLst>
              <a:ext uri="{FF2B5EF4-FFF2-40B4-BE49-F238E27FC236}">
                <a16:creationId xmlns:a16="http://schemas.microsoft.com/office/drawing/2014/main" id="{3BAF4ED3-9A04-3FE8-61C3-85AC079600C4}"/>
              </a:ext>
            </a:extLst>
          </p:cNvPr>
          <p:cNvSpPr txBox="1">
            <a:spLocks/>
          </p:cNvSpPr>
          <p:nvPr/>
        </p:nvSpPr>
        <p:spPr>
          <a:xfrm>
            <a:off x="4821700" y="3814070"/>
            <a:ext cx="1665791" cy="792385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000" dirty="0">
                <a:solidFill>
                  <a:schemeClr val="bg1"/>
                </a:solidFill>
              </a:rPr>
              <a:t>Cooperante in ONG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B5DFD8E-7394-03FA-6A62-9C5B4747421B}"/>
              </a:ext>
            </a:extLst>
          </p:cNvPr>
          <p:cNvSpPr txBox="1"/>
          <p:nvPr/>
        </p:nvSpPr>
        <p:spPr>
          <a:xfrm>
            <a:off x="1826141" y="3420994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C90519"/>
                </a:solidFill>
                <a:latin typeface="+mj-lt"/>
              </a:rPr>
              <a:t>Global South</a:t>
            </a:r>
          </a:p>
        </p:txBody>
      </p:sp>
      <p:sp>
        <p:nvSpPr>
          <p:cNvPr id="16" name="Segnaposto contenuto 2">
            <a:hlinkClick r:id="rId6" action="ppaction://hlinksldjump"/>
            <a:extLst>
              <a:ext uri="{FF2B5EF4-FFF2-40B4-BE49-F238E27FC236}">
                <a16:creationId xmlns:a16="http://schemas.microsoft.com/office/drawing/2014/main" id="{9FC79360-A515-F2BF-7D5E-97732566B7E3}"/>
              </a:ext>
            </a:extLst>
          </p:cNvPr>
          <p:cNvSpPr txBox="1">
            <a:spLocks/>
          </p:cNvSpPr>
          <p:nvPr/>
        </p:nvSpPr>
        <p:spPr>
          <a:xfrm>
            <a:off x="7332011" y="3786571"/>
            <a:ext cx="1703410" cy="957805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1800" dirty="0">
                <a:solidFill>
                  <a:schemeClr val="bg1"/>
                </a:solidFill>
              </a:rPr>
              <a:t>Formazione continua e </a:t>
            </a:r>
            <a:r>
              <a:rPr lang="it-IT" sz="1800" i="1" dirty="0">
                <a:solidFill>
                  <a:schemeClr val="bg1"/>
                </a:solidFill>
              </a:rPr>
              <a:t>online</a:t>
            </a:r>
          </a:p>
        </p:txBody>
      </p:sp>
      <p:sp>
        <p:nvSpPr>
          <p:cNvPr id="9" name="Segnaposto contenuto 2">
            <a:hlinkClick r:id="rId7" action="ppaction://hlinksldjump"/>
            <a:extLst>
              <a:ext uri="{FF2B5EF4-FFF2-40B4-BE49-F238E27FC236}">
                <a16:creationId xmlns:a16="http://schemas.microsoft.com/office/drawing/2014/main" id="{D0102A0F-C5FF-1D7F-C1D6-9963FD45D816}"/>
              </a:ext>
            </a:extLst>
          </p:cNvPr>
          <p:cNvSpPr txBox="1">
            <a:spLocks/>
          </p:cNvSpPr>
          <p:nvPr/>
        </p:nvSpPr>
        <p:spPr>
          <a:xfrm>
            <a:off x="5805407" y="1257914"/>
            <a:ext cx="1703410" cy="799139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1800" dirty="0">
                <a:solidFill>
                  <a:schemeClr val="bg1"/>
                </a:solidFill>
              </a:rPr>
              <a:t>Formazione specialistica</a:t>
            </a:r>
          </a:p>
        </p:txBody>
      </p:sp>
      <p:sp>
        <p:nvSpPr>
          <p:cNvPr id="8" name="Segnaposto contenuto 2">
            <a:hlinkClick r:id="rId8" action="ppaction://hlinksldjump"/>
            <a:extLst>
              <a:ext uri="{FF2B5EF4-FFF2-40B4-BE49-F238E27FC236}">
                <a16:creationId xmlns:a16="http://schemas.microsoft.com/office/drawing/2014/main" id="{3F5AE921-6B3A-BFF8-2F23-616FC602AD31}"/>
              </a:ext>
            </a:extLst>
          </p:cNvPr>
          <p:cNvSpPr txBox="1">
            <a:spLocks/>
          </p:cNvSpPr>
          <p:nvPr/>
        </p:nvSpPr>
        <p:spPr>
          <a:xfrm>
            <a:off x="1747618" y="1974457"/>
            <a:ext cx="1454553" cy="664388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1400" dirty="0">
                <a:solidFill>
                  <a:schemeClr val="bg1"/>
                </a:solidFill>
              </a:rPr>
              <a:t>Campi di lavoro</a:t>
            </a:r>
            <a:endParaRPr lang="it-IT" sz="1400" i="1" dirty="0">
              <a:solidFill>
                <a:schemeClr val="bg1"/>
              </a:solidFill>
            </a:endParaRPr>
          </a:p>
        </p:txBody>
      </p:sp>
      <p:sp>
        <p:nvSpPr>
          <p:cNvPr id="7" name="Segnaposto contenuto 2">
            <a:hlinkClick r:id="rId5" action="ppaction://hlinksldjump"/>
            <a:extLst>
              <a:ext uri="{FF2B5EF4-FFF2-40B4-BE49-F238E27FC236}">
                <a16:creationId xmlns:a16="http://schemas.microsoft.com/office/drawing/2014/main" id="{3E19DD20-BF8F-813D-38F0-98AEB3A7DF90}"/>
              </a:ext>
            </a:extLst>
          </p:cNvPr>
          <p:cNvSpPr txBox="1">
            <a:spLocks/>
          </p:cNvSpPr>
          <p:nvPr/>
        </p:nvSpPr>
        <p:spPr>
          <a:xfrm>
            <a:off x="3742362" y="2549624"/>
            <a:ext cx="1454554" cy="957805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000" dirty="0">
                <a:solidFill>
                  <a:schemeClr val="bg1"/>
                </a:solidFill>
              </a:rPr>
              <a:t>Volontario in ONG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955AFAE-CAC6-A44A-C56F-86B8A29A16B1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>
            <a:off x="1554861" y="4976111"/>
            <a:ext cx="0" cy="74427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998E977-9E13-318A-0DFC-ED378A9D5AD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654595" y="4606455"/>
            <a:ext cx="1" cy="619601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4 25">
            <a:extLst>
              <a:ext uri="{FF2B5EF4-FFF2-40B4-BE49-F238E27FC236}">
                <a16:creationId xmlns:a16="http://schemas.microsoft.com/office/drawing/2014/main" id="{FCA5744E-DC00-3703-F7C4-4204962042E5}"/>
              </a:ext>
            </a:extLst>
          </p:cNvPr>
          <p:cNvCxnSpPr>
            <a:cxnSpLocks/>
            <a:stCxn id="3" idx="3"/>
            <a:endCxn id="9" idx="0"/>
          </p:cNvCxnSpPr>
          <p:nvPr/>
        </p:nvCxnSpPr>
        <p:spPr>
          <a:xfrm>
            <a:off x="5171516" y="607553"/>
            <a:ext cx="1485596" cy="650361"/>
          </a:xfrm>
          <a:prstGeom prst="bentConnector2">
            <a:avLst/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4 26">
            <a:extLst>
              <a:ext uri="{FF2B5EF4-FFF2-40B4-BE49-F238E27FC236}">
                <a16:creationId xmlns:a16="http://schemas.microsoft.com/office/drawing/2014/main" id="{CEF687C0-CC98-7560-511E-723096FD4235}"/>
              </a:ext>
            </a:extLst>
          </p:cNvPr>
          <p:cNvCxnSpPr>
            <a:cxnSpLocks/>
            <a:stCxn id="3" idx="3"/>
            <a:endCxn id="16" idx="0"/>
          </p:cNvCxnSpPr>
          <p:nvPr/>
        </p:nvCxnSpPr>
        <p:spPr>
          <a:xfrm>
            <a:off x="5171516" y="607553"/>
            <a:ext cx="3012200" cy="3179018"/>
          </a:xfrm>
          <a:prstGeom prst="bentConnector2">
            <a:avLst/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4 28">
            <a:extLst>
              <a:ext uri="{FF2B5EF4-FFF2-40B4-BE49-F238E27FC236}">
                <a16:creationId xmlns:a16="http://schemas.microsoft.com/office/drawing/2014/main" id="{2B7AA6D8-EA00-2285-8A7E-E7BD92558860}"/>
              </a:ext>
            </a:extLst>
          </p:cNvPr>
          <p:cNvCxnSpPr>
            <a:cxnSpLocks/>
            <a:stCxn id="3" idx="1"/>
          </p:cNvCxnSpPr>
          <p:nvPr/>
        </p:nvCxnSpPr>
        <p:spPr>
          <a:xfrm rot="10800000" flipV="1">
            <a:off x="2539966" y="607553"/>
            <a:ext cx="1253196" cy="1404068"/>
          </a:xfrm>
          <a:prstGeom prst="bentConnector2">
            <a:avLst/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4 33">
            <a:extLst>
              <a:ext uri="{FF2B5EF4-FFF2-40B4-BE49-F238E27FC236}">
                <a16:creationId xmlns:a16="http://schemas.microsoft.com/office/drawing/2014/main" id="{4F4B782D-7D36-AFC7-2929-1A4B5768BEA7}"/>
              </a:ext>
            </a:extLst>
          </p:cNvPr>
          <p:cNvCxnSpPr>
            <a:cxnSpLocks/>
            <a:stCxn id="8" idx="2"/>
            <a:endCxn id="7" idx="1"/>
          </p:cNvCxnSpPr>
          <p:nvPr/>
        </p:nvCxnSpPr>
        <p:spPr>
          <a:xfrm rot="16200000" flipH="1">
            <a:off x="2913787" y="2199952"/>
            <a:ext cx="389682" cy="1267467"/>
          </a:xfrm>
          <a:prstGeom prst="bentConnector2">
            <a:avLst/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C16648BC-9535-0CCE-9023-E96CBC39F84D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 flipH="1">
            <a:off x="4469639" y="1086455"/>
            <a:ext cx="12700" cy="146316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4 41">
            <a:extLst>
              <a:ext uri="{FF2B5EF4-FFF2-40B4-BE49-F238E27FC236}">
                <a16:creationId xmlns:a16="http://schemas.microsoft.com/office/drawing/2014/main" id="{6A902D8F-2F23-AE16-6FA1-F755781B8B82}"/>
              </a:ext>
            </a:extLst>
          </p:cNvPr>
          <p:cNvCxnSpPr>
            <a:cxnSpLocks/>
            <a:stCxn id="9" idx="2"/>
            <a:endCxn id="7" idx="3"/>
          </p:cNvCxnSpPr>
          <p:nvPr/>
        </p:nvCxnSpPr>
        <p:spPr>
          <a:xfrm rot="5400000">
            <a:off x="5441277" y="1812692"/>
            <a:ext cx="971474" cy="1460196"/>
          </a:xfrm>
          <a:prstGeom prst="bentConnector2">
            <a:avLst/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4 45">
            <a:extLst>
              <a:ext uri="{FF2B5EF4-FFF2-40B4-BE49-F238E27FC236}">
                <a16:creationId xmlns:a16="http://schemas.microsoft.com/office/drawing/2014/main" id="{68264D56-211B-66BD-A1E0-D2FAD4042326}"/>
              </a:ext>
            </a:extLst>
          </p:cNvPr>
          <p:cNvCxnSpPr>
            <a:cxnSpLocks/>
            <a:stCxn id="7" idx="2"/>
            <a:endCxn id="12" idx="1"/>
          </p:cNvCxnSpPr>
          <p:nvPr/>
        </p:nvCxnSpPr>
        <p:spPr>
          <a:xfrm rot="16200000" flipH="1">
            <a:off x="4294252" y="3682815"/>
            <a:ext cx="702834" cy="352061"/>
          </a:xfrm>
          <a:prstGeom prst="bentConnector2">
            <a:avLst/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4 49">
            <a:extLst>
              <a:ext uri="{FF2B5EF4-FFF2-40B4-BE49-F238E27FC236}">
                <a16:creationId xmlns:a16="http://schemas.microsoft.com/office/drawing/2014/main" id="{8AFFF178-3584-9DDC-5E8E-4425B9344897}"/>
              </a:ext>
            </a:extLst>
          </p:cNvPr>
          <p:cNvCxnSpPr>
            <a:cxnSpLocks/>
            <a:endCxn id="6" idx="1"/>
          </p:cNvCxnSpPr>
          <p:nvPr/>
        </p:nvCxnSpPr>
        <p:spPr>
          <a:xfrm rot="16200000" flipH="1">
            <a:off x="4297424" y="4593995"/>
            <a:ext cx="1204376" cy="858884"/>
          </a:xfrm>
          <a:prstGeom prst="bentConnector2">
            <a:avLst/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4 56">
            <a:extLst>
              <a:ext uri="{FF2B5EF4-FFF2-40B4-BE49-F238E27FC236}">
                <a16:creationId xmlns:a16="http://schemas.microsoft.com/office/drawing/2014/main" id="{9DA17A89-6FE2-9D39-383C-29BDCE56FE1F}"/>
              </a:ext>
            </a:extLst>
          </p:cNvPr>
          <p:cNvCxnSpPr>
            <a:cxnSpLocks/>
          </p:cNvCxnSpPr>
          <p:nvPr/>
        </p:nvCxnSpPr>
        <p:spPr>
          <a:xfrm rot="5400000">
            <a:off x="2198335" y="3898092"/>
            <a:ext cx="2565945" cy="1963061"/>
          </a:xfrm>
          <a:prstGeom prst="bentConnector3">
            <a:avLst>
              <a:gd name="adj1" fmla="val 100973"/>
            </a:avLst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4 59">
            <a:extLst>
              <a:ext uri="{FF2B5EF4-FFF2-40B4-BE49-F238E27FC236}">
                <a16:creationId xmlns:a16="http://schemas.microsoft.com/office/drawing/2014/main" id="{9ACA14DD-4107-5DA8-E181-D0217FE8187A}"/>
              </a:ext>
            </a:extLst>
          </p:cNvPr>
          <p:cNvCxnSpPr>
            <a:cxnSpLocks/>
            <a:endCxn id="10" idx="3"/>
          </p:cNvCxnSpPr>
          <p:nvPr/>
        </p:nvCxnSpPr>
        <p:spPr>
          <a:xfrm rot="10800000" flipV="1">
            <a:off x="2515559" y="3507427"/>
            <a:ext cx="1980600" cy="989782"/>
          </a:xfrm>
          <a:prstGeom prst="bentConnector3">
            <a:avLst>
              <a:gd name="adj1" fmla="val 1495"/>
            </a:avLst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4 68">
            <a:extLst>
              <a:ext uri="{FF2B5EF4-FFF2-40B4-BE49-F238E27FC236}">
                <a16:creationId xmlns:a16="http://schemas.microsoft.com/office/drawing/2014/main" id="{75ECDEF3-C8AE-F05C-ACAF-64E5D481216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4107294" y="4417678"/>
            <a:ext cx="447141" cy="3662172"/>
          </a:xfrm>
          <a:prstGeom prst="bentConnector2">
            <a:avLst/>
          </a:prstGeom>
          <a:ln w="63500">
            <a:solidFill>
              <a:srgbClr val="C90519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632FABF9-4879-12AC-2B5C-D584B6DB503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839021" y="4265474"/>
            <a:ext cx="492990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EB94A16F-D419-4CCE-AD90-CA4A0CB523C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839021" y="4265474"/>
            <a:ext cx="492990" cy="44033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C64B1338-9CD8-B3CD-A112-D50C9B02C410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085516" y="4265474"/>
            <a:ext cx="246495" cy="757962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4 84">
            <a:extLst>
              <a:ext uri="{FF2B5EF4-FFF2-40B4-BE49-F238E27FC236}">
                <a16:creationId xmlns:a16="http://schemas.microsoft.com/office/drawing/2014/main" id="{866B4A77-D4FE-9F9D-DE16-3F0FCA6A00CD}"/>
              </a:ext>
            </a:extLst>
          </p:cNvPr>
          <p:cNvCxnSpPr>
            <a:cxnSpLocks/>
            <a:stCxn id="3" idx="1"/>
            <a:endCxn id="10" idx="0"/>
          </p:cNvCxnSpPr>
          <p:nvPr/>
        </p:nvCxnSpPr>
        <p:spPr>
          <a:xfrm rot="10800000" flipV="1">
            <a:off x="1554862" y="607552"/>
            <a:ext cx="2238301" cy="3410753"/>
          </a:xfrm>
          <a:prstGeom prst="bentConnector2">
            <a:avLst/>
          </a:prstGeom>
          <a:ln w="63500">
            <a:solidFill>
              <a:srgbClr val="C90519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contenuto 2">
            <a:hlinkClick r:id="rId9" action="ppaction://hlinksldjump"/>
            <a:extLst>
              <a:ext uri="{FF2B5EF4-FFF2-40B4-BE49-F238E27FC236}">
                <a16:creationId xmlns:a16="http://schemas.microsoft.com/office/drawing/2014/main" id="{C756463F-87EB-51C9-25BF-479DF8576C87}"/>
              </a:ext>
            </a:extLst>
          </p:cNvPr>
          <p:cNvSpPr txBox="1">
            <a:spLocks/>
          </p:cNvSpPr>
          <p:nvPr/>
        </p:nvSpPr>
        <p:spPr>
          <a:xfrm>
            <a:off x="2758691" y="1261440"/>
            <a:ext cx="1226436" cy="477811"/>
          </a:xfrm>
          <a:prstGeom prst="rect">
            <a:avLst/>
          </a:prstGeom>
          <a:solidFill>
            <a:srgbClr val="C90519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1600" dirty="0">
                <a:solidFill>
                  <a:schemeClr val="bg1"/>
                </a:solidFill>
              </a:rPr>
              <a:t>Servizio </a:t>
            </a:r>
          </a:p>
          <a:p>
            <a:pPr marL="0" indent="0" algn="ctr">
              <a:buFont typeface="Arial"/>
              <a:buNone/>
            </a:pPr>
            <a:r>
              <a:rPr lang="it-IT" sz="1600" dirty="0">
                <a:solidFill>
                  <a:schemeClr val="bg1"/>
                </a:solidFill>
              </a:rPr>
              <a:t>civile</a:t>
            </a:r>
          </a:p>
        </p:txBody>
      </p:sp>
      <p:cxnSp>
        <p:nvCxnSpPr>
          <p:cNvPr id="24" name="Connettore 4 23">
            <a:extLst>
              <a:ext uri="{FF2B5EF4-FFF2-40B4-BE49-F238E27FC236}">
                <a16:creationId xmlns:a16="http://schemas.microsoft.com/office/drawing/2014/main" id="{F3AE7D39-80DC-268C-F729-5426987FE4DB}"/>
              </a:ext>
            </a:extLst>
          </p:cNvPr>
          <p:cNvCxnSpPr>
            <a:cxnSpLocks/>
            <a:endCxn id="14" idx="0"/>
          </p:cNvCxnSpPr>
          <p:nvPr/>
        </p:nvCxnSpPr>
        <p:spPr>
          <a:xfrm rot="5400000">
            <a:off x="3248392" y="745970"/>
            <a:ext cx="638988" cy="391953"/>
          </a:xfrm>
          <a:prstGeom prst="bentConnector3">
            <a:avLst>
              <a:gd name="adj1" fmla="val -839"/>
            </a:avLst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4 43">
            <a:extLst>
              <a:ext uri="{FF2B5EF4-FFF2-40B4-BE49-F238E27FC236}">
                <a16:creationId xmlns:a16="http://schemas.microsoft.com/office/drawing/2014/main" id="{1B3ED0EB-C28C-043D-2B6C-2837B70D5A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58742" y="1809657"/>
            <a:ext cx="877768" cy="651436"/>
          </a:xfrm>
          <a:prstGeom prst="bentConnector3">
            <a:avLst>
              <a:gd name="adj1" fmla="val 50000"/>
            </a:avLst>
          </a:prstGeom>
          <a:ln w="63500">
            <a:solidFill>
              <a:srgbClr val="C905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Segnaposto contenuto 2">
            <a:hlinkClick r:id="rId10" action="ppaction://hlinksldjump"/>
            <a:extLst>
              <a:ext uri="{FF2B5EF4-FFF2-40B4-BE49-F238E27FC236}">
                <a16:creationId xmlns:a16="http://schemas.microsoft.com/office/drawing/2014/main" id="{69BD466F-899A-07D4-D437-D20055328C03}"/>
              </a:ext>
            </a:extLst>
          </p:cNvPr>
          <p:cNvSpPr txBox="1">
            <a:spLocks/>
          </p:cNvSpPr>
          <p:nvPr/>
        </p:nvSpPr>
        <p:spPr>
          <a:xfrm>
            <a:off x="7332011" y="5766402"/>
            <a:ext cx="1665791" cy="7923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000" b="1" dirty="0"/>
              <a:t>Altre info</a:t>
            </a:r>
          </a:p>
          <a:p>
            <a:pPr marL="0" indent="0" algn="ctr">
              <a:buFont typeface="Arial"/>
              <a:buNone/>
            </a:pPr>
            <a:r>
              <a:rPr lang="it-IT" sz="2000" b="1" dirty="0"/>
              <a:t>sulla cooperazione</a:t>
            </a:r>
          </a:p>
        </p:txBody>
      </p:sp>
    </p:spTree>
    <p:extLst>
      <p:ext uri="{BB962C8B-B14F-4D97-AF65-F5344CB8AC3E}">
        <p14:creationId xmlns:p14="http://schemas.microsoft.com/office/powerpoint/2010/main" val="1377758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B579F4-FACA-534C-3B33-A53973BE1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9">
            <a:extLst>
              <a:ext uri="{FF2B5EF4-FFF2-40B4-BE49-F238E27FC236}">
                <a16:creationId xmlns:a16="http://schemas.microsoft.com/office/drawing/2014/main" id="{F597D794-DE2E-D0AE-2F74-28C29E75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01" y="3222375"/>
            <a:ext cx="8229600" cy="1143000"/>
          </a:xfrm>
          <a:solidFill>
            <a:schemeClr val="bg1">
              <a:alpha val="30073"/>
            </a:schemeClr>
          </a:solidFill>
        </p:spPr>
        <p:txBody>
          <a:bodyPr>
            <a:normAutofit/>
          </a:bodyPr>
          <a:lstStyle/>
          <a:p>
            <a:r>
              <a:rPr lang="it-IT" b="1" i="1" dirty="0"/>
              <a:t>Internship</a:t>
            </a:r>
            <a:r>
              <a:rPr lang="it-IT" b="1" dirty="0"/>
              <a:t> (tirocini)</a:t>
            </a:r>
          </a:p>
        </p:txBody>
      </p:sp>
    </p:spTree>
    <p:extLst>
      <p:ext uri="{BB962C8B-B14F-4D97-AF65-F5344CB8AC3E}">
        <p14:creationId xmlns:p14="http://schemas.microsoft.com/office/powerpoint/2010/main" val="1858994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F6BDC92-7BB1-5C51-E2E4-50C591930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3600" b="1" i="1" dirty="0">
                <a:solidFill>
                  <a:srgbClr val="C90519"/>
                </a:solidFill>
              </a:rPr>
              <a:t>Internship</a:t>
            </a:r>
            <a:r>
              <a:rPr lang="it-IT" altLang="it-IT" sz="3600" b="1" dirty="0">
                <a:solidFill>
                  <a:srgbClr val="C90519"/>
                </a:solidFill>
              </a:rPr>
              <a:t> (tirocini) (1/2)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FD12591-2AEF-FBF2-BD83-6D6D2610C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6088" y="949325"/>
            <a:ext cx="8064500" cy="4959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altLang="it-IT" sz="2400" dirty="0"/>
              <a:t>L’</a:t>
            </a:r>
            <a:r>
              <a:rPr lang="it-IT" altLang="it-IT" sz="2400" dirty="0">
                <a:hlinkClick r:id="rId2"/>
              </a:rPr>
              <a:t>Ufficio </a:t>
            </a:r>
            <a:r>
              <a:rPr lang="it-IT" altLang="it-IT" sz="2400" i="1" dirty="0">
                <a:hlinkClick r:id="rId2"/>
              </a:rPr>
              <a:t>Stage </a:t>
            </a:r>
            <a:r>
              <a:rPr lang="it-IT" altLang="it-IT" sz="2400" dirty="0">
                <a:hlinkClick r:id="rId2"/>
              </a:rPr>
              <a:t>e tirocini</a:t>
            </a:r>
            <a:r>
              <a:rPr lang="it-IT" altLang="it-IT" sz="2400" dirty="0"/>
              <a:t> dell’UNIPD offre </a:t>
            </a:r>
            <a:r>
              <a:rPr lang="it-IT" sz="2400" b="0" i="0" dirty="0">
                <a:solidFill>
                  <a:srgbClr val="484F59"/>
                </a:solidFill>
                <a:effectLst/>
                <a:latin typeface="Arial" panose="020B0604020202020204" pitchFamily="34" charset="0"/>
              </a:rPr>
              <a:t> a chi studia </a:t>
            </a:r>
            <a:r>
              <a:rPr lang="it-IT" sz="2400" i="0" dirty="0">
                <a:solidFill>
                  <a:srgbClr val="484F59"/>
                </a:solidFill>
                <a:effectLst/>
                <a:latin typeface="Arial" panose="020B0604020202020204" pitchFamily="34" charset="0"/>
              </a:rPr>
              <a:t>e a chi ha conseguito il titolo di laurea, in genere entro 12 mesi dal </a:t>
            </a:r>
            <a:r>
              <a:rPr lang="it-IT" sz="2400" b="0" i="0" dirty="0">
                <a:solidFill>
                  <a:srgbClr val="484F59"/>
                </a:solidFill>
                <a:effectLst/>
                <a:latin typeface="Arial" panose="020B0604020202020204" pitchFamily="34" charset="0"/>
              </a:rPr>
              <a:t>conseguimento del titolo, </a:t>
            </a:r>
            <a:r>
              <a:rPr lang="it-IT" altLang="it-IT" sz="2400" dirty="0"/>
              <a:t>un’ampia lista di possibilità di </a:t>
            </a:r>
            <a:r>
              <a:rPr lang="it-IT" altLang="it-IT" sz="2400" dirty="0">
                <a:hlinkClick r:id="rId3"/>
              </a:rPr>
              <a:t>tirocini all’estero</a:t>
            </a:r>
            <a:r>
              <a:rPr lang="it-IT" altLang="it-IT" sz="2400" dirty="0"/>
              <a:t>, ad esempio quelli offerti da:</a:t>
            </a:r>
          </a:p>
          <a:p>
            <a:r>
              <a:rPr lang="it-IT" altLang="it-IT" sz="2400" dirty="0"/>
              <a:t>il </a:t>
            </a:r>
            <a:r>
              <a:rPr lang="it-IT" altLang="it-IT" sz="2400" dirty="0">
                <a:hlinkClick r:id="rId4"/>
              </a:rPr>
              <a:t>programma Erasmus+</a:t>
            </a:r>
            <a:endParaRPr lang="it-IT" altLang="it-IT" sz="2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0" i="0" u="sng" dirty="0">
                <a:solidFill>
                  <a:srgbClr val="484F59"/>
                </a:solidFill>
                <a:effectLst/>
                <a:latin typeface="Arial" panose="020B0604020202020204" pitchFamily="34" charset="0"/>
                <a:hlinkClick r:id="rId5"/>
              </a:rPr>
              <a:t>il sistema delle Nazioni Unite</a:t>
            </a:r>
            <a:endParaRPr lang="it-IT" sz="2400" b="0" i="0" dirty="0">
              <a:solidFill>
                <a:srgbClr val="484F59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u="sng" dirty="0">
                <a:solidFill>
                  <a:srgbClr val="484F59"/>
                </a:solidFill>
                <a:latin typeface="Arial" panose="020B0604020202020204" pitchFamily="34" charset="0"/>
                <a:hlinkClick r:id="rId6"/>
              </a:rPr>
              <a:t>la Commissione Europea</a:t>
            </a:r>
            <a:endParaRPr lang="it-IT" sz="2400" u="sng" dirty="0">
              <a:solidFill>
                <a:srgbClr val="484F59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0" i="0" u="sng" dirty="0">
                <a:solidFill>
                  <a:srgbClr val="484F59"/>
                </a:solidFill>
                <a:effectLst/>
                <a:latin typeface="Arial" panose="020B0604020202020204" pitchFamily="34" charset="0"/>
                <a:hlinkClick r:id="rId7" tooltip="Tirocini all'EESC (Comitato Economico e Sociale)"/>
              </a:rPr>
              <a:t>l'EESC (Comitato Economico e Sociale)</a:t>
            </a:r>
            <a:r>
              <a:rPr lang="it-IT" sz="2400" b="0" i="0" dirty="0">
                <a:solidFill>
                  <a:srgbClr val="484F59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u="sng" dirty="0">
                <a:solidFill>
                  <a:srgbClr val="484F59"/>
                </a:solidFill>
                <a:latin typeface="Arial" panose="020B0604020202020204" pitchFamily="34" charset="0"/>
                <a:hlinkClick r:id="rId8"/>
              </a:rPr>
              <a:t>l</a:t>
            </a:r>
            <a:r>
              <a:rPr lang="it-IT" sz="2400" b="0" i="0" u="sng" dirty="0">
                <a:solidFill>
                  <a:srgbClr val="484F59"/>
                </a:solidFill>
                <a:effectLst/>
                <a:latin typeface="Arial" panose="020B0604020202020204" pitchFamily="34" charset="0"/>
                <a:hlinkClick r:id="rId8"/>
              </a:rPr>
              <a:t>a UNHCR</a:t>
            </a:r>
            <a:r>
              <a:rPr lang="it-IT" sz="2400" b="0" i="0" dirty="0">
                <a:solidFill>
                  <a:srgbClr val="484F59"/>
                </a:solidFill>
                <a:effectLst/>
                <a:latin typeface="Arial" panose="020B0604020202020204" pitchFamily="34" charset="0"/>
              </a:rPr>
              <a:t> (United Nations High Commissioner for Refugees)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400" dirty="0"/>
              <a:t>la </a:t>
            </a:r>
            <a:r>
              <a:rPr lang="it-IT" altLang="it-IT" sz="2400" dirty="0">
                <a:hlinkClick r:id="rId9"/>
              </a:rPr>
              <a:t>Fondazione CRUI </a:t>
            </a:r>
            <a:r>
              <a:rPr lang="it-IT" altLang="it-IT" sz="2400" dirty="0"/>
              <a:t>(Conferenza dei Rettori delle   Università Italiane) per tirocini presso il MAECI,                   la Camera dei Deputati,  le Scuole italiane all’estero              e altre istituzioni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400" b="0" i="0" dirty="0">
              <a:solidFill>
                <a:srgbClr val="484F59"/>
              </a:solidFill>
              <a:effectLst/>
              <a:latin typeface="Arial" panose="020B0604020202020204" pitchFamily="34" charset="0"/>
            </a:endParaRPr>
          </a:p>
          <a:p>
            <a:endParaRPr lang="it-IT" altLang="it-IT" sz="2400" dirty="0"/>
          </a:p>
        </p:txBody>
      </p:sp>
      <p:pic>
        <p:nvPicPr>
          <p:cNvPr id="2" name="Immagine 1" descr="Immagine che contiene diagramma&#10;&#10;Descrizione generata automaticamente">
            <a:hlinkClick r:id="rId10" action="ppaction://hlinksldjump"/>
            <a:extLst>
              <a:ext uri="{FF2B5EF4-FFF2-40B4-BE49-F238E27FC236}">
                <a16:creationId xmlns:a16="http://schemas.microsoft.com/office/drawing/2014/main" id="{60B4C745-FDE3-A90A-1CBA-9FCC1B5BA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5679" y="4993368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920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E9647B-B12B-BDF6-1CF1-0E860624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it-IT" sz="3600" b="1" i="1" dirty="0">
                <a:solidFill>
                  <a:srgbClr val="C00000"/>
                </a:solidFill>
              </a:rPr>
              <a:t>Internship </a:t>
            </a:r>
            <a:r>
              <a:rPr lang="it-IT" sz="3600" b="1" dirty="0">
                <a:solidFill>
                  <a:srgbClr val="C00000"/>
                </a:solidFill>
              </a:rPr>
              <a:t>presso organizzazioni internazionali </a:t>
            </a:r>
            <a:r>
              <a:rPr lang="it-IT" altLang="it-IT" sz="3600" b="1" dirty="0">
                <a:solidFill>
                  <a:srgbClr val="C90519"/>
                </a:solidFill>
              </a:rPr>
              <a:t>(2/2)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B14A59-FFC5-5E65-98A9-E4720D572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526339" cy="4525963"/>
          </a:xfrm>
        </p:spPr>
        <p:txBody>
          <a:bodyPr>
            <a:noAutofit/>
          </a:bodyPr>
          <a:lstStyle/>
          <a:p>
            <a:r>
              <a:rPr lang="it-IT" sz="2800" dirty="0"/>
              <a:t>La gran parte delle organizzazioni internazionali offrono possibilità di </a:t>
            </a:r>
            <a:r>
              <a:rPr lang="it-IT" sz="2800" i="1" dirty="0"/>
              <a:t>internship: </a:t>
            </a:r>
            <a:r>
              <a:rPr lang="it-IT" sz="2800" dirty="0" err="1"/>
              <a:t>vd</a:t>
            </a:r>
            <a:r>
              <a:rPr lang="it-IT" sz="2800" dirty="0"/>
              <a:t>. </a:t>
            </a:r>
            <a:r>
              <a:rPr lang="it-IT" sz="2800" dirty="0">
                <a:hlinkClick r:id="rId2" action="ppaction://hlinksldjump"/>
              </a:rPr>
              <a:t>siti</a:t>
            </a:r>
            <a:r>
              <a:rPr lang="it-IT" sz="2800" dirty="0"/>
              <a:t> delle organizzazioni</a:t>
            </a:r>
          </a:p>
          <a:p>
            <a:r>
              <a:rPr lang="it-IT" sz="2400" dirty="0"/>
              <a:t>Alcuni esempi: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hlinkClick r:id="rId3"/>
              </a:rPr>
              <a:t>Sito</a:t>
            </a:r>
            <a:r>
              <a:rPr lang="it-IT" sz="2400" dirty="0"/>
              <a:t> dell’</a:t>
            </a:r>
            <a:r>
              <a:rPr lang="it-IT" sz="2400" i="1" dirty="0">
                <a:solidFill>
                  <a:srgbClr val="003B43"/>
                </a:solidFill>
                <a:latin typeface="+mj-lt"/>
              </a:rPr>
              <a:t>I</a:t>
            </a:r>
            <a:r>
              <a:rPr lang="it-IT" sz="2400" b="0" i="1" dirty="0">
                <a:solidFill>
                  <a:srgbClr val="003B43"/>
                </a:solidFill>
                <a:effectLst/>
                <a:latin typeface="+mj-lt"/>
              </a:rPr>
              <a:t>nternship </a:t>
            </a:r>
            <a:r>
              <a:rPr lang="it-IT" sz="2400" b="0" i="1" dirty="0" err="1">
                <a:solidFill>
                  <a:srgbClr val="003B43"/>
                </a:solidFill>
                <a:effectLst/>
                <a:latin typeface="+mj-lt"/>
              </a:rPr>
              <a:t>Programme</a:t>
            </a:r>
            <a:r>
              <a:rPr lang="it-IT" sz="2400" b="0" i="1" dirty="0">
                <a:solidFill>
                  <a:srgbClr val="003B43"/>
                </a:solidFill>
                <a:effectLst/>
                <a:latin typeface="+mj-lt"/>
              </a:rPr>
              <a:t> </a:t>
            </a:r>
            <a:r>
              <a:rPr lang="it-IT" sz="2400" dirty="0">
                <a:latin typeface="+mj-lt"/>
              </a:rPr>
              <a:t>della </a:t>
            </a:r>
            <a:r>
              <a:rPr lang="it-IT" sz="2400" dirty="0"/>
              <a:t>FAO</a:t>
            </a:r>
            <a:endParaRPr lang="it-IT" altLang="it-IT" sz="2400" dirty="0">
              <a:hlinkClick r:id="rId4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hlinkClick r:id="rId4"/>
              </a:rPr>
              <a:t>Sito</a:t>
            </a:r>
            <a:r>
              <a:rPr lang="it-IT" altLang="it-IT" sz="2400" dirty="0"/>
              <a:t> del </a:t>
            </a:r>
            <a:r>
              <a:rPr lang="it-IT" altLang="it-IT" sz="2400" i="1" dirty="0" err="1">
                <a:solidFill>
                  <a:schemeClr val="tx1"/>
                </a:solidFill>
              </a:rPr>
              <a:t>Traineeship</a:t>
            </a:r>
            <a:r>
              <a:rPr lang="it-IT" altLang="it-IT" sz="2400" i="1" dirty="0">
                <a:solidFill>
                  <a:schemeClr val="tx1"/>
                </a:solidFill>
              </a:rPr>
              <a:t> Office </a:t>
            </a:r>
            <a:r>
              <a:rPr lang="it-IT" altLang="it-IT" sz="2400" dirty="0">
                <a:solidFill>
                  <a:schemeClr val="tx1"/>
                </a:solidFill>
              </a:rPr>
              <a:t>della Commissione Europea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hlinkClick r:id="rId5"/>
              </a:rPr>
              <a:t>Tirocini al Parlamento Europeo</a:t>
            </a:r>
            <a:r>
              <a:rPr lang="it-IT" altLang="it-IT" sz="2400" dirty="0"/>
              <a:t> con borse di studio Schuman</a:t>
            </a:r>
            <a:endParaRPr lang="it-IT" altLang="it-IT" sz="2400" b="1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pic>
        <p:nvPicPr>
          <p:cNvPr id="4" name="Immagine 3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FCDF6F29-59B4-9CA9-BC61-B0365B4D1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306" y="4940575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421FEE92-9929-4D12-E34F-ECA8DD823C07}"/>
              </a:ext>
            </a:extLst>
          </p:cNvPr>
          <p:cNvSpPr txBox="1">
            <a:spLocks/>
          </p:cNvSpPr>
          <p:nvPr/>
        </p:nvSpPr>
        <p:spPr>
          <a:xfrm>
            <a:off x="457200" y="4591007"/>
            <a:ext cx="6978316" cy="138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-11113">
              <a:lnSpc>
                <a:spcPct val="80000"/>
              </a:lnSpc>
              <a:buFont typeface="Arial"/>
              <a:buNone/>
            </a:pPr>
            <a:r>
              <a:rPr lang="it-IT" altLang="it-IT" sz="2400" dirty="0"/>
              <a:t>Le esperienze di </a:t>
            </a:r>
            <a:r>
              <a:rPr lang="it-IT" altLang="it-IT" sz="2400" i="1" dirty="0"/>
              <a:t>internship</a:t>
            </a:r>
            <a:r>
              <a:rPr lang="it-IT" altLang="it-IT" sz="2400" dirty="0"/>
              <a:t> possono essere   associate al lavoro di tesi in Lauree e Master. A questo </a:t>
            </a:r>
            <a:r>
              <a:rPr lang="it-IT" altLang="it-IT" sz="2400"/>
              <a:t>proposito, tenere </a:t>
            </a:r>
            <a:r>
              <a:rPr lang="it-IT" altLang="it-IT" sz="2400" dirty="0"/>
              <a:t>in considerazione le </a:t>
            </a:r>
            <a:r>
              <a:rPr lang="it-IT" altLang="it-IT" sz="2400" i="1" dirty="0"/>
              <a:t>internship</a:t>
            </a:r>
            <a:r>
              <a:rPr lang="it-IT" altLang="it-IT" sz="2400" dirty="0"/>
              <a:t> presso </a:t>
            </a:r>
            <a:r>
              <a:rPr lang="it-IT" altLang="it-IT" sz="2400" dirty="0">
                <a:hlinkClick r:id="rId8" action="ppaction://hlinksldjump"/>
              </a:rPr>
              <a:t>organismi di ricerca internazionali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81027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frutto, decorato, varietà&#10;&#10;Descrizione generata automaticamente">
            <a:extLst>
              <a:ext uri="{FF2B5EF4-FFF2-40B4-BE49-F238E27FC236}">
                <a16:creationId xmlns:a16="http://schemas.microsoft.com/office/drawing/2014/main" id="{44AE6574-45F5-B2C0-1F70-27FE6ECFE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7"/>
            <a:ext cx="9122400" cy="6850033"/>
          </a:xfrm>
          <a:prstGeom prst="rect">
            <a:avLst/>
          </a:prstGeom>
        </p:spPr>
      </p:pic>
      <p:sp>
        <p:nvSpPr>
          <p:cNvPr id="10" name="Titolo 9">
            <a:extLst>
              <a:ext uri="{FF2B5EF4-FFF2-40B4-BE49-F238E27FC236}">
                <a16:creationId xmlns:a16="http://schemas.microsoft.com/office/drawing/2014/main" id="{F597D794-DE2E-D0AE-2F74-28C29E75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01" y="3222375"/>
            <a:ext cx="8229600" cy="1143000"/>
          </a:xfrm>
          <a:solidFill>
            <a:schemeClr val="bg1">
              <a:alpha val="30073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/>
              <a:t>Le Organizzazioni Non Governative</a:t>
            </a:r>
          </a:p>
        </p:txBody>
      </p:sp>
    </p:spTree>
    <p:extLst>
      <p:ext uri="{BB962C8B-B14F-4D97-AF65-F5344CB8AC3E}">
        <p14:creationId xmlns:p14="http://schemas.microsoft.com/office/powerpoint/2010/main" val="2136720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8A3ABEB-105D-B9F0-EAF5-CCF2D18E1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207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4000" b="1" dirty="0">
                <a:solidFill>
                  <a:srgbClr val="C90519"/>
                </a:solidFill>
              </a:rPr>
              <a:t>Le Organizzazioni Non Governative di volontariato internazionale e Servizio Civile (1/3)</a:t>
            </a:r>
            <a:br>
              <a:rPr lang="it-IT" altLang="it-IT" sz="2000" dirty="0"/>
            </a:br>
            <a:endParaRPr lang="it-IT" altLang="it-IT" sz="2000" dirty="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1826997-2EB5-5A4E-AE41-CFDED32795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6801" y="1928813"/>
            <a:ext cx="7559675" cy="459898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it-IT" altLang="it-IT" sz="2400" dirty="0"/>
              <a:t>Tre associazioni storiche di coordinamento delle ONG italiane:</a:t>
            </a:r>
          </a:p>
          <a:p>
            <a:pPr>
              <a:lnSpc>
                <a:spcPct val="90000"/>
              </a:lnSpc>
            </a:pPr>
            <a:r>
              <a:rPr lang="it-IT" altLang="it-IT" sz="2400" dirty="0">
                <a:solidFill>
                  <a:srgbClr val="18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CIPSI</a:t>
            </a:r>
            <a:r>
              <a:rPr lang="it-IT" altLang="it-IT" sz="2400" dirty="0"/>
              <a:t> - Coordinamento di Iniziative Popolari di Solidarietà Internazionale </a:t>
            </a:r>
          </a:p>
          <a:p>
            <a:pPr>
              <a:lnSpc>
                <a:spcPct val="90000"/>
              </a:lnSpc>
            </a:pPr>
            <a:r>
              <a:rPr lang="it-IT" altLang="it-IT" sz="2400" dirty="0">
                <a:solidFill>
                  <a:srgbClr val="18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COCIS</a:t>
            </a:r>
            <a:r>
              <a:rPr lang="it-IT" altLang="it-IT" sz="2400" dirty="0"/>
              <a:t> - Coordinamento delle ONG per la Cooperazione Internazionale allo Sviluppo</a:t>
            </a:r>
          </a:p>
          <a:p>
            <a:pPr>
              <a:lnSpc>
                <a:spcPct val="90000"/>
              </a:lnSpc>
            </a:pPr>
            <a:r>
              <a:rPr lang="it-IT" altLang="it-IT" sz="2400" dirty="0">
                <a:solidFill>
                  <a:srgbClr val="18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FOCSIV</a:t>
            </a:r>
            <a:r>
              <a:rPr lang="it-IT" altLang="it-IT" sz="2400" dirty="0">
                <a:solidFill>
                  <a:srgbClr val="1800FF"/>
                </a:solidFill>
              </a:rPr>
              <a:t> </a:t>
            </a:r>
            <a:r>
              <a:rPr lang="it-IT" altLang="it-IT" sz="2400" dirty="0"/>
              <a:t>- Federazione Organismi Cristiani di    Servizio Internazionale Volontario</a:t>
            </a:r>
            <a:endParaRPr lang="it-IT" altLang="it-IT" sz="28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it-IT" altLang="it-IT" sz="2400" dirty="0"/>
              <a:t>Alle associazioni fanno riferimento alcune  centinaia di ONG che opera nel campo della cooperazione allo sviluppo</a:t>
            </a:r>
          </a:p>
        </p:txBody>
      </p:sp>
      <p:pic>
        <p:nvPicPr>
          <p:cNvPr id="2" name="Immagine 1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52596ACC-1B46-CDBA-CEA6-F92955C85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801" y="53467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907C5A-C3D7-48AD-2DE4-18C04E86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38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 err="1">
                <a:solidFill>
                  <a:srgbClr val="C00000"/>
                </a:solidFill>
              </a:rPr>
              <a:t>Altri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i="1" dirty="0">
                <a:solidFill>
                  <a:srgbClr val="C00000"/>
                </a:solidFill>
              </a:rPr>
              <a:t>network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delle</a:t>
            </a:r>
            <a:r>
              <a:rPr lang="en-GB" sz="3600" b="1" dirty="0">
                <a:solidFill>
                  <a:srgbClr val="C00000"/>
                </a:solidFill>
              </a:rPr>
              <a:t> ONG </a:t>
            </a:r>
            <a:r>
              <a:rPr lang="en-GB" sz="3600" b="1" dirty="0" err="1">
                <a:solidFill>
                  <a:srgbClr val="C00000"/>
                </a:solidFill>
              </a:rPr>
              <a:t>italiane</a:t>
            </a:r>
            <a:r>
              <a:rPr lang="en-GB" sz="3600" b="1" dirty="0">
                <a:solidFill>
                  <a:srgbClr val="C00000"/>
                </a:solidFill>
              </a:rPr>
              <a:t> (2/3)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2A675-2948-7FF3-9A3F-656654DA8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461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</a:rPr>
              <a:t>Alle 3 associazioni si sono affiancate negli anni più recenti:</a:t>
            </a:r>
          </a:p>
          <a:p>
            <a:r>
              <a:rPr lang="it-IT" altLang="it-IT" sz="2400" dirty="0">
                <a:solidFill>
                  <a:srgbClr val="1800FF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2007</a:t>
            </a:r>
            <a:endParaRPr lang="it-IT" altLang="it-IT" sz="2400" dirty="0">
              <a:solidFill>
                <a:srgbClr val="1800FF"/>
              </a:solidFill>
              <a:latin typeface="+mj-lt"/>
            </a:endParaRPr>
          </a:p>
          <a:p>
            <a:r>
              <a:rPr lang="it-IT" sz="2400" i="0" dirty="0">
                <a:solidFill>
                  <a:srgbClr val="1800FF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CINI</a:t>
            </a:r>
            <a:r>
              <a:rPr lang="it-IT" sz="2400" i="0" dirty="0">
                <a:effectLst/>
                <a:latin typeface="+mj-lt"/>
              </a:rPr>
              <a:t> – </a:t>
            </a:r>
            <a:r>
              <a:rPr lang="it-IT" sz="24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Coordinamento Italiano NGO Internazionali,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composto da ActionAid, CBM, Plan International, Save the Children, VIS, SOS Villaggi dei Bambini e il WWF, sette tra le maggiori ONG italiane appartenenti a </a:t>
            </a:r>
            <a:r>
              <a:rPr lang="it-IT" sz="24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internazionali</a:t>
            </a:r>
            <a:endParaRPr lang="it-IT" sz="2400" i="1" dirty="0">
              <a:latin typeface="Arial" panose="020B0604020202020204" pitchFamily="34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 fontAlgn="base"/>
            <a:r>
              <a:rPr lang="it-IT" sz="2400" dirty="0">
                <a:solidFill>
                  <a:srgbClr val="1800FF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AOI</a:t>
            </a:r>
            <a:r>
              <a:rPr lang="it-IT" sz="2400" dirty="0">
                <a:latin typeface="+mj-lt"/>
              </a:rPr>
              <a:t> - Associazione delle organizzazioni italiane di cooperazione e solidarietà internazionale. </a:t>
            </a:r>
            <a:r>
              <a:rPr lang="it-IT" sz="2400" b="0" i="0" dirty="0">
                <a:effectLst/>
                <a:latin typeface="+mj-lt"/>
              </a:rPr>
              <a:t>AOI è stata promotrice e sostiene </a:t>
            </a:r>
            <a:r>
              <a:rPr lang="it-IT" sz="2400" b="0" i="0" dirty="0">
                <a:solidFill>
                  <a:srgbClr val="1800FF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CONCORD Italia</a:t>
            </a:r>
            <a:r>
              <a:rPr lang="it-IT" sz="2400" dirty="0">
                <a:latin typeface="+mj-lt"/>
              </a:rPr>
              <a:t>.</a:t>
            </a:r>
          </a:p>
        </p:txBody>
      </p:sp>
      <p:pic>
        <p:nvPicPr>
          <p:cNvPr id="4" name="Immagine 3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122C653F-15FC-41A4-1F70-855A8CCE9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4567" y="5321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8288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907C5A-C3D7-48AD-2DE4-18C04E86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85737"/>
            <a:ext cx="8902700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 err="1">
                <a:solidFill>
                  <a:srgbClr val="C00000"/>
                </a:solidFill>
              </a:rPr>
              <a:t>Riconoscimenti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delle</a:t>
            </a:r>
            <a:r>
              <a:rPr lang="en-GB" sz="3600" b="1" dirty="0">
                <a:solidFill>
                  <a:srgbClr val="C00000"/>
                </a:solidFill>
              </a:rPr>
              <a:t> ONG </a:t>
            </a:r>
            <a:r>
              <a:rPr lang="en-GB" sz="3600" b="1" dirty="0" err="1">
                <a:solidFill>
                  <a:srgbClr val="C00000"/>
                </a:solidFill>
              </a:rPr>
              <a:t>italiane</a:t>
            </a:r>
            <a:r>
              <a:rPr lang="en-GB" sz="3600" b="1" dirty="0">
                <a:solidFill>
                  <a:srgbClr val="C00000"/>
                </a:solidFill>
              </a:rPr>
              <a:t> (3/3)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2A675-2948-7FF3-9A3F-656654DA8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87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0" i="0" dirty="0">
                <a:effectLst/>
                <a:latin typeface="+mj-lt"/>
              </a:rPr>
              <a:t>Concord Italia è la piattaforma che rappresenta l’Italia in </a:t>
            </a:r>
            <a:r>
              <a:rPr lang="it-IT" sz="2400" b="0" i="0" dirty="0">
                <a:solidFill>
                  <a:srgbClr val="1800FF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CONCORD Europe</a:t>
            </a:r>
            <a:r>
              <a:rPr lang="it-IT" sz="2400" b="0" i="0" dirty="0">
                <a:solidFill>
                  <a:srgbClr val="1800FF"/>
                </a:solidFill>
                <a:effectLst/>
                <a:latin typeface="+mj-lt"/>
              </a:rPr>
              <a:t> </a:t>
            </a:r>
            <a:r>
              <a:rPr lang="it-IT" sz="2400" b="0" i="0" dirty="0">
                <a:effectLst/>
                <a:latin typeface="+mj-lt"/>
              </a:rPr>
              <a:t>che </a:t>
            </a:r>
            <a:r>
              <a:rPr lang="it-IT" sz="2400" i="0" dirty="0">
                <a:effectLst/>
                <a:latin typeface="+mj-lt"/>
              </a:rPr>
              <a:t>è il principale interlocutore della società civile europea con le istituzioni dell’U</a:t>
            </a:r>
            <a:r>
              <a:rPr lang="it-IT" sz="2400" b="0" i="0" dirty="0">
                <a:effectLst/>
                <a:latin typeface="+mj-lt"/>
              </a:rPr>
              <a:t>nione Europea </a:t>
            </a:r>
            <a:r>
              <a:rPr lang="it-IT" sz="2400" i="0" dirty="0">
                <a:effectLst/>
                <a:latin typeface="+mj-lt"/>
              </a:rPr>
              <a:t>sulle </a:t>
            </a:r>
            <a:r>
              <a:rPr lang="it-IT" sz="2400" b="0" i="0" dirty="0">
                <a:effectLst/>
                <a:latin typeface="+mj-lt"/>
              </a:rPr>
              <a:t>politiche di sviluppo e cooperazione internazionale.</a:t>
            </a:r>
          </a:p>
          <a:p>
            <a:pPr marL="0" indent="0">
              <a:buNone/>
            </a:pPr>
            <a:endParaRPr lang="it-IT" sz="2400" dirty="0">
              <a:latin typeface="+mj-lt"/>
            </a:endParaRPr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Come esiste un riconoscimento ufficiale europeo, così in Italia l’AICS aggiorna ogni anno un </a:t>
            </a:r>
            <a:r>
              <a:rPr lang="it-IT" sz="2400" dirty="0">
                <a:solidFill>
                  <a:srgbClr val="1800FF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sito</a:t>
            </a:r>
            <a:r>
              <a:rPr lang="it-IT" sz="2400" dirty="0">
                <a:latin typeface="+mj-lt"/>
              </a:rPr>
              <a:t> con l’elenco delle ONG ritenute idonee ad accedere ai finanziamenti     statali, con i relativi indirizzi e siti web.</a:t>
            </a:r>
          </a:p>
        </p:txBody>
      </p:sp>
      <p:pic>
        <p:nvPicPr>
          <p:cNvPr id="4" name="Immagine 3" descr="Immagine che contiene diagramma&#10;&#10;Descrizione generat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122C653F-15FC-41A4-1F70-855A8CCE9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567" y="5321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536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bicicletta, aria aperta&#10;&#10;Descrizione generata automaticamente">
            <a:extLst>
              <a:ext uri="{FF2B5EF4-FFF2-40B4-BE49-F238E27FC236}">
                <a16:creationId xmlns:a16="http://schemas.microsoft.com/office/drawing/2014/main" id="{A0EC7A19-080B-D866-C4DC-3C33BD8F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489911" cy="6858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508804A-3E0C-B2B9-2717-8A580A4A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78155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altLang="it-IT" sz="3700" b="1" dirty="0"/>
              <a:t>Le istituzioni pubbliche di cooperazione</a:t>
            </a:r>
            <a:endParaRPr lang="en-GB" sz="3700" dirty="0"/>
          </a:p>
        </p:txBody>
      </p:sp>
    </p:spTree>
    <p:extLst>
      <p:ext uri="{BB962C8B-B14F-4D97-AF65-F5344CB8AC3E}">
        <p14:creationId xmlns:p14="http://schemas.microsoft.com/office/powerpoint/2010/main" val="802100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5C191F-34E8-169C-E7F0-02063BED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874" y="439978"/>
            <a:ext cx="8350252" cy="85462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4900" b="1" dirty="0">
                <a:solidFill>
                  <a:srgbClr val="C90519"/>
                </a:solidFill>
              </a:rPr>
              <a:t>Le istituzioni pubbliche di cooperazione (1/18)</a:t>
            </a:r>
            <a:br>
              <a:rPr lang="it-IT" altLang="it-IT" sz="3100" dirty="0">
                <a:solidFill>
                  <a:srgbClr val="C90519"/>
                </a:solidFill>
              </a:rPr>
            </a:br>
            <a:br>
              <a:rPr lang="it-IT" altLang="it-IT" sz="2000" b="0" dirty="0">
                <a:solidFill>
                  <a:srgbClr val="C90519"/>
                </a:solidFill>
              </a:rPr>
            </a:br>
            <a:endParaRPr lang="it-IT" altLang="it-IT" sz="2000" b="0" dirty="0">
              <a:solidFill>
                <a:srgbClr val="C90519"/>
              </a:solidFill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DDD28B4-970C-975E-5168-B7BC33B2C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6874" y="1294606"/>
            <a:ext cx="8582026" cy="454818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altLang="it-IT" sz="2400" b="1" dirty="0">
                <a:solidFill>
                  <a:srgbClr val="C90519"/>
                </a:solidFill>
              </a:rPr>
              <a:t>Italiane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altLang="it-IT" sz="2400" dirty="0">
                <a:hlinkClick r:id="rId2" action="ppaction://hlinksldjump"/>
              </a:rPr>
              <a:t>Ministero degli Affari Esteri </a:t>
            </a:r>
            <a:r>
              <a:rPr lang="it-IT" altLang="it-IT" sz="2400" dirty="0"/>
              <a:t>(MAE)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sz="2400" dirty="0">
                <a:hlinkClick r:id="rId3" action="ppaction://hlinksldjump"/>
              </a:rPr>
              <a:t>Agenzia Italiana per la Cooperazione </a:t>
            </a:r>
            <a:r>
              <a:rPr lang="it-IT" altLang="it-IT" sz="2400" dirty="0"/>
              <a:t>(AIC)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altLang="it-IT" sz="2400" dirty="0">
                <a:hlinkClick r:id="rId4" action="ppaction://hlinksldjump"/>
              </a:rPr>
              <a:t>La cooperazione decentrata</a:t>
            </a:r>
            <a:endParaRPr lang="it-IT" altLang="it-IT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altLang="it-IT" sz="2400" dirty="0">
                <a:hlinkClick r:id="rId5" action="ppaction://hlinksldjump"/>
              </a:rPr>
              <a:t>La cooperazione universitaria </a:t>
            </a:r>
            <a:endParaRPr lang="it-IT" altLang="it-IT" sz="2400" dirty="0"/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it-IT" altLang="it-IT" sz="2400" b="1" dirty="0">
                <a:solidFill>
                  <a:srgbClr val="C90519"/>
                </a:solidFill>
              </a:rPr>
              <a:t>Internazionali</a:t>
            </a:r>
            <a:endParaRPr lang="it-IT" altLang="it-IT" sz="2400" dirty="0"/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it-IT" altLang="it-IT" sz="2400" dirty="0"/>
              <a:t> </a:t>
            </a:r>
            <a:r>
              <a:rPr lang="it-IT" altLang="it-IT" sz="2400" dirty="0">
                <a:hlinkClick r:id="rId3" action="ppaction://hlinksldjump"/>
              </a:rPr>
              <a:t>Il sistema delle Nazioni Unite</a:t>
            </a:r>
            <a:endParaRPr lang="it-IT" altLang="it-IT" sz="2400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sz="2400" dirty="0">
                <a:hlinkClick r:id="rId3" action="ppaction://hlinksldjump"/>
              </a:rPr>
              <a:t>Organi e agenzie</a:t>
            </a:r>
            <a:endParaRPr lang="it-IT" altLang="it-IT" sz="2400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sz="2400" dirty="0">
                <a:hlinkClick r:id="rId4" action="ppaction://hlinksldjump"/>
              </a:rPr>
              <a:t>Opportunità di lavoro</a:t>
            </a:r>
            <a:endParaRPr lang="it-IT" altLang="it-IT" sz="2400" dirty="0"/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it-IT" altLang="it-IT" sz="2400" dirty="0">
                <a:hlinkClick r:id="rId6" action="ppaction://hlinksldjump"/>
              </a:rPr>
              <a:t>L’Unione Europea</a:t>
            </a:r>
            <a:endParaRPr lang="it-IT" altLang="it-IT" sz="2400" dirty="0"/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it-IT" altLang="it-IT" sz="2400" dirty="0">
                <a:hlinkClick r:id="rId7" action="ppaction://hlinksldjump"/>
              </a:rPr>
              <a:t>Altre organizzazioni internazionali</a:t>
            </a:r>
            <a:endParaRPr lang="en-GB" altLang="it-IT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dirty="0"/>
          </a:p>
        </p:txBody>
      </p:sp>
      <p:pic>
        <p:nvPicPr>
          <p:cNvPr id="2" name="Immagine 1" descr="Immagine che contiene diagramma&#10;&#10;Descrizione generata automaticamente">
            <a:hlinkClick r:id="rId8" action="ppaction://hlinksldjump"/>
            <a:extLst>
              <a:ext uri="{FF2B5EF4-FFF2-40B4-BE49-F238E27FC236}">
                <a16:creationId xmlns:a16="http://schemas.microsoft.com/office/drawing/2014/main" id="{2ED1AD33-35E2-1B72-FD53-D74A6B1BC3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5C191F-34E8-169C-E7F0-02063BED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874" y="773112"/>
            <a:ext cx="8747126" cy="85462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4000" b="1" dirty="0">
                <a:solidFill>
                  <a:srgbClr val="C00000"/>
                </a:solidFill>
              </a:rPr>
              <a:t>Ministero degli Affari Esteri </a:t>
            </a:r>
            <a:r>
              <a:rPr lang="it-IT" sz="4000" b="1" i="0" dirty="0">
                <a:solidFill>
                  <a:srgbClr val="C00000"/>
                </a:solidFill>
                <a:effectLst/>
              </a:rPr>
              <a:t>e della Cooperazione Internazionale (MAECI) (2/18)</a:t>
            </a:r>
            <a:br>
              <a:rPr lang="it-IT" altLang="it-IT" sz="4000" b="0" dirty="0">
                <a:solidFill>
                  <a:srgbClr val="C90519"/>
                </a:solidFill>
              </a:rPr>
            </a:br>
            <a:endParaRPr lang="it-IT" altLang="it-IT" sz="4000" b="0" dirty="0">
              <a:solidFill>
                <a:srgbClr val="C90519"/>
              </a:solidFill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DDD28B4-970C-975E-5168-B7BC33B2C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6874" y="1896028"/>
            <a:ext cx="7559675" cy="454818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altLang="it-IT" sz="2400" dirty="0">
                <a:latin typeface="+mj-lt"/>
              </a:rPr>
              <a:t>Direzione Generale per la Cooperazione allo Sviluppo (</a:t>
            </a:r>
            <a:r>
              <a:rPr lang="it-IT" altLang="it-IT" sz="2400" dirty="0">
                <a:solidFill>
                  <a:srgbClr val="1800FF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DGCS</a:t>
            </a:r>
            <a:r>
              <a:rPr lang="it-IT" altLang="it-IT" sz="2400" dirty="0">
                <a:latin typeface="+mj-lt"/>
              </a:rPr>
              <a:t>): sovraintende alle attività di  cooperazione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dirty="0">
                <a:latin typeface="+mj-lt"/>
              </a:rPr>
              <a:t>Dalla DGCS dipende l’Agenzia Italiana per la Cooperazione (AIC)</a:t>
            </a:r>
          </a:p>
          <a:p>
            <a:pPr marL="0" indent="0">
              <a:lnSpc>
                <a:spcPct val="80000"/>
              </a:lnSpc>
              <a:buNone/>
            </a:pPr>
            <a:endParaRPr lang="it-IT" altLang="it-IT" sz="2400" dirty="0">
              <a:latin typeface="+mj-lt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dirty="0">
                <a:latin typeface="+mj-lt"/>
              </a:rPr>
              <a:t>Pagine interessanti:</a:t>
            </a:r>
          </a:p>
          <a:p>
            <a:pPr algn="l"/>
            <a:r>
              <a:rPr lang="it-IT" sz="2400" b="0" i="0" u="sng" dirty="0">
                <a:solidFill>
                  <a:srgbClr val="004080"/>
                </a:solidFill>
                <a:effectLst/>
                <a:latin typeface="+mj-lt"/>
                <a:hlinkClick r:id="rId3"/>
              </a:rPr>
              <a:t>Borse di studio: elenco paesi offerenti</a:t>
            </a:r>
            <a:endParaRPr lang="it-IT" sz="2400" b="0" i="0" dirty="0">
              <a:solidFill>
                <a:srgbClr val="17324D"/>
              </a:solidFill>
              <a:effectLst/>
              <a:latin typeface="+mj-lt"/>
            </a:endParaRPr>
          </a:p>
          <a:p>
            <a:pPr algn="l"/>
            <a:r>
              <a:rPr lang="it-IT" sz="2400" b="0" i="0" u="sng" dirty="0">
                <a:solidFill>
                  <a:srgbClr val="004080"/>
                </a:solidFill>
                <a:effectLst/>
                <a:latin typeface="+mj-lt"/>
                <a:hlinkClick r:id="rId4"/>
              </a:rPr>
              <a:t>Programmi YPP</a:t>
            </a:r>
            <a:endParaRPr lang="it-IT" sz="2400" b="0" i="0" dirty="0">
              <a:solidFill>
                <a:srgbClr val="17324D"/>
              </a:solidFill>
              <a:effectLst/>
              <a:latin typeface="+mj-lt"/>
            </a:endParaRPr>
          </a:p>
          <a:p>
            <a:pPr algn="l"/>
            <a:r>
              <a:rPr lang="it-IT" sz="2400" b="0" i="0" u="sng" dirty="0">
                <a:solidFill>
                  <a:srgbClr val="004080"/>
                </a:solidFill>
                <a:effectLst/>
                <a:latin typeface="+mj-lt"/>
                <a:hlinkClick r:id="rId5"/>
              </a:rPr>
              <a:t>Programmi JPO</a:t>
            </a:r>
            <a:endParaRPr lang="it-IT" sz="2400" b="0" i="0" dirty="0">
              <a:solidFill>
                <a:srgbClr val="17324D"/>
              </a:solidFill>
              <a:effectLst/>
              <a:latin typeface="+mj-lt"/>
            </a:endParaRPr>
          </a:p>
          <a:p>
            <a:pPr algn="l"/>
            <a:r>
              <a:rPr lang="it-IT" sz="2400" b="0" i="0" u="sng" dirty="0">
                <a:solidFill>
                  <a:srgbClr val="004080"/>
                </a:solidFill>
                <a:effectLst/>
                <a:latin typeface="+mj-lt"/>
                <a:hlinkClick r:id="rId6"/>
              </a:rPr>
              <a:t>Programma LEAD</a:t>
            </a:r>
            <a:endParaRPr lang="it-IT" altLang="it-IT" sz="2400" dirty="0"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6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dirty="0"/>
          </a:p>
        </p:txBody>
      </p:sp>
      <p:pic>
        <p:nvPicPr>
          <p:cNvPr id="2" name="Immagine 1" descr="Immagine che contiene diagramma&#10;&#10;Descrizione generata automaticamente">
            <a:hlinkClick r:id="rId7" action="ppaction://hlinksldjump"/>
            <a:extLst>
              <a:ext uri="{FF2B5EF4-FFF2-40B4-BE49-F238E27FC236}">
                <a16:creationId xmlns:a16="http://schemas.microsoft.com/office/drawing/2014/main" id="{754D8D33-DDC1-D5F2-69D8-3D46C052E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436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A7EEF08-EABD-9344-DFE6-A1E2B9168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7991" y="172440"/>
            <a:ext cx="8064500" cy="931863"/>
          </a:xfrm>
        </p:spPr>
        <p:txBody>
          <a:bodyPr>
            <a:noAutofit/>
          </a:bodyPr>
          <a:lstStyle/>
          <a:p>
            <a:pPr marL="11113" indent="-11113"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Questo file è disponibile 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CAA4C67-5714-DC94-788E-7E5A38B9B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7991" y="1500529"/>
            <a:ext cx="8553346" cy="4525963"/>
          </a:xfrm>
        </p:spPr>
        <p:txBody>
          <a:bodyPr>
            <a:normAutofit/>
          </a:bodyPr>
          <a:lstStyle/>
          <a:p>
            <a:r>
              <a:rPr lang="it-IT" altLang="it-IT" sz="2800" dirty="0"/>
              <a:t>nel </a:t>
            </a:r>
            <a:r>
              <a:rPr lang="it-IT" altLang="it-IT" sz="2800" dirty="0">
                <a:hlinkClick r:id="rId2"/>
              </a:rPr>
              <a:t>sito</a:t>
            </a:r>
            <a:r>
              <a:rPr lang="it-IT" altLang="it-IT" sz="2800" dirty="0"/>
              <a:t> di Agronomi e Forestali Senza Frontiere </a:t>
            </a:r>
            <a:r>
              <a:rPr lang="it-IT" altLang="it-IT" sz="2000" dirty="0"/>
              <a:t>(</a:t>
            </a:r>
            <a:r>
              <a:rPr lang="it-IT" altLang="it-IT" sz="2000" dirty="0">
                <a:hlinkClick r:id="rId2"/>
              </a:rPr>
              <a:t>http://www.agronomisenzafrontiere.it/</a:t>
            </a:r>
            <a:r>
              <a:rPr lang="it-IT" altLang="it-IT" sz="2000" dirty="0"/>
              <a:t>)</a:t>
            </a:r>
          </a:p>
          <a:p>
            <a:r>
              <a:rPr lang="it-IT" altLang="it-IT" sz="2800" dirty="0"/>
              <a:t>nel </a:t>
            </a:r>
            <a:r>
              <a:rPr lang="it-IT" altLang="it-IT" sz="2800" dirty="0">
                <a:hlinkClick r:id="rId3"/>
              </a:rPr>
              <a:t>sito</a:t>
            </a:r>
            <a:r>
              <a:rPr lang="it-IT" altLang="it-IT" sz="2800" dirty="0"/>
              <a:t> di Davide </a:t>
            </a:r>
            <a:r>
              <a:rPr lang="it-IT" altLang="it-IT" sz="2800" dirty="0" err="1"/>
              <a:t>Pettenella</a:t>
            </a:r>
            <a:r>
              <a:rPr lang="it-IT" altLang="it-IT" sz="2800" dirty="0"/>
              <a:t> </a:t>
            </a:r>
            <a:r>
              <a:rPr lang="it-IT" altLang="it-IT" sz="2000" dirty="0"/>
              <a:t>(</a:t>
            </a:r>
            <a:r>
              <a:rPr lang="it-IT" altLang="it-IT" sz="2000" dirty="0">
                <a:hlinkClick r:id="rId4"/>
              </a:rPr>
              <a:t>https://intra.tesaf.unipd.it/pettenella/Didattica/</a:t>
            </a:r>
            <a:r>
              <a:rPr lang="it-IT" altLang="it-IT" sz="2000" dirty="0"/>
              <a:t>) </a:t>
            </a:r>
          </a:p>
          <a:p>
            <a:endParaRPr lang="it-IT" altLang="it-IT" sz="2800" dirty="0"/>
          </a:p>
          <a:p>
            <a:pPr marL="0" indent="0">
              <a:buNone/>
            </a:pPr>
            <a:r>
              <a:rPr lang="it-IT" altLang="it-IT" sz="2800" dirty="0"/>
              <a:t>Per segnalare errori e integrazioni </a:t>
            </a:r>
            <a:r>
              <a:rPr lang="it-IT" altLang="it-IT" sz="2800" dirty="0">
                <a:hlinkClick r:id="rId5"/>
              </a:rPr>
              <a:t>scrivere a</a:t>
            </a:r>
            <a:r>
              <a:rPr lang="it-IT" altLang="it-IT" sz="2800" dirty="0"/>
              <a:t>: </a:t>
            </a:r>
            <a:r>
              <a:rPr lang="it-IT" altLang="it-IT" sz="2000" dirty="0">
                <a:hlinkClick r:id="rId5"/>
              </a:rPr>
              <a:t>davide.pettenella@unipd.it</a:t>
            </a:r>
            <a:endParaRPr lang="it-IT" altLang="it-IT" sz="2000" dirty="0"/>
          </a:p>
          <a:p>
            <a:endParaRPr lang="it-IT" altLang="it-IT" sz="2800" dirty="0"/>
          </a:p>
          <a:p>
            <a:pPr marL="0" indent="0">
              <a:buNone/>
            </a:pPr>
            <a:r>
              <a:rPr lang="it-IT" altLang="it-IT" sz="2800" dirty="0"/>
              <a:t>Grazie!</a:t>
            </a:r>
          </a:p>
          <a:p>
            <a:pPr marL="0" indent="0" eaLnBrk="1" hangingPunct="1">
              <a:buNone/>
            </a:pPr>
            <a:endParaRPr lang="it-IT" alt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396522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>
            <a:extLst>
              <a:ext uri="{FF2B5EF4-FFF2-40B4-BE49-F238E27FC236}">
                <a16:creationId xmlns:a16="http://schemas.microsoft.com/office/drawing/2014/main" id="{AA73BF6A-0211-1255-776E-795631FB3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8300" y="1174421"/>
            <a:ext cx="8775700" cy="950289"/>
          </a:xfrm>
        </p:spPr>
        <p:txBody>
          <a:bodyPr/>
          <a:lstStyle/>
          <a:p>
            <a:pPr marL="0" indent="0">
              <a:buNone/>
            </a:pPr>
            <a:r>
              <a:rPr lang="it-IT" altLang="it-IT" sz="1800" dirty="0"/>
              <a:t>Per applicare alle agenzie o programmi delle Nazioni Unite, dell’UE e dell’AICS: </a:t>
            </a:r>
            <a:r>
              <a:rPr lang="it-IT" altLang="it-IT" sz="1800" dirty="0" err="1"/>
              <a:t>vd</a:t>
            </a:r>
            <a:r>
              <a:rPr lang="it-IT" altLang="it-IT" sz="1800" dirty="0"/>
              <a:t>. sito </a:t>
            </a:r>
            <a:r>
              <a:rPr lang="it-IT" altLang="it-IT" sz="1800" dirty="0">
                <a:hlinkClick r:id="rId2"/>
              </a:rPr>
              <a:t>HRIC/UNDESA </a:t>
            </a:r>
            <a:r>
              <a:rPr lang="it-IT" altLang="it-IT" sz="1800" dirty="0"/>
              <a:t>- Human </a:t>
            </a:r>
            <a:r>
              <a:rPr lang="it-IT" altLang="it-IT" sz="1800" dirty="0" err="1"/>
              <a:t>Resources</a:t>
            </a:r>
            <a:r>
              <a:rPr lang="it-IT" altLang="it-IT" sz="1800" dirty="0"/>
              <a:t> for International </a:t>
            </a:r>
            <a:r>
              <a:rPr lang="it-IT" altLang="it-IT" sz="1800" dirty="0" err="1"/>
              <a:t>Cooperation</a:t>
            </a:r>
            <a:r>
              <a:rPr lang="it-IT" altLang="it-IT" sz="1800" dirty="0"/>
              <a:t> – United Nation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FDDAC7-1F7D-598E-6D0A-F51E3C26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83857"/>
            <a:ext cx="7772400" cy="2049481"/>
          </a:xfrm>
          <a:prstGeom prst="rect">
            <a:avLst/>
          </a:prstGeom>
        </p:spPr>
      </p:pic>
      <p:pic>
        <p:nvPicPr>
          <p:cNvPr id="7" name="Immagine 6" descr="Immagine che contiene diagramma&#10;&#10;Descrizione generat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8FE90645-1BAF-0EA4-5F48-EB70F067D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801" y="4870699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rnice 7">
            <a:extLst>
              <a:ext uri="{FF2B5EF4-FFF2-40B4-BE49-F238E27FC236}">
                <a16:creationId xmlns:a16="http://schemas.microsoft.com/office/drawing/2014/main" id="{C462E22B-AAA5-66F3-5B0F-0C2ABDE38214}"/>
              </a:ext>
            </a:extLst>
          </p:cNvPr>
          <p:cNvSpPr/>
          <p:nvPr/>
        </p:nvSpPr>
        <p:spPr>
          <a:xfrm>
            <a:off x="1549400" y="3644900"/>
            <a:ext cx="1422400" cy="393700"/>
          </a:xfrm>
          <a:prstGeom prst="frame">
            <a:avLst/>
          </a:prstGeom>
          <a:solidFill>
            <a:schemeClr val="accent2"/>
          </a:solidFill>
          <a:ln>
            <a:solidFill>
              <a:srgbClr val="C905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0FAEC6AC-497A-B417-BD41-D7A30C988473}"/>
              </a:ext>
            </a:extLst>
          </p:cNvPr>
          <p:cNvSpPr/>
          <p:nvPr/>
        </p:nvSpPr>
        <p:spPr>
          <a:xfrm>
            <a:off x="3124200" y="3657600"/>
            <a:ext cx="1778000" cy="381000"/>
          </a:xfrm>
          <a:prstGeom prst="frame">
            <a:avLst/>
          </a:prstGeom>
          <a:solidFill>
            <a:schemeClr val="accent2"/>
          </a:solidFill>
          <a:ln>
            <a:solidFill>
              <a:srgbClr val="C905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ornice 9">
            <a:extLst>
              <a:ext uri="{FF2B5EF4-FFF2-40B4-BE49-F238E27FC236}">
                <a16:creationId xmlns:a16="http://schemas.microsoft.com/office/drawing/2014/main" id="{C12B122F-D224-E134-C17D-E097C650C18F}"/>
              </a:ext>
            </a:extLst>
          </p:cNvPr>
          <p:cNvSpPr/>
          <p:nvPr/>
        </p:nvSpPr>
        <p:spPr>
          <a:xfrm>
            <a:off x="5003800" y="3644900"/>
            <a:ext cx="1016002" cy="393700"/>
          </a:xfrm>
          <a:prstGeom prst="frame">
            <a:avLst/>
          </a:prstGeom>
          <a:solidFill>
            <a:schemeClr val="accent2"/>
          </a:solidFill>
          <a:ln>
            <a:solidFill>
              <a:srgbClr val="C905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029136-B2B1-E715-898E-88D5D7719508}"/>
              </a:ext>
            </a:extLst>
          </p:cNvPr>
          <p:cNvSpPr txBox="1"/>
          <p:nvPr/>
        </p:nvSpPr>
        <p:spPr>
          <a:xfrm>
            <a:off x="602499" y="4831542"/>
            <a:ext cx="7075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Tre tipologie di selezione (bi)annuali molto competitive per cittadini italiani, sempre con ottima conoscenza dell’inglese, laureati, preferibilmente già con esperienze di cooperazione internazionale, 1 anno (prorogabile una volta). Nel sito sono disponibili info di dettaglio ed è possibile fare l’applicazione</a:t>
            </a:r>
          </a:p>
        </p:txBody>
      </p:sp>
      <p:sp>
        <p:nvSpPr>
          <p:cNvPr id="14" name="Freccia giù 13">
            <a:extLst>
              <a:ext uri="{FF2B5EF4-FFF2-40B4-BE49-F238E27FC236}">
                <a16:creationId xmlns:a16="http://schemas.microsoft.com/office/drawing/2014/main" id="{EEAF289E-F03F-E6ED-4F67-2050FCC8BDB9}"/>
              </a:ext>
            </a:extLst>
          </p:cNvPr>
          <p:cNvSpPr/>
          <p:nvPr/>
        </p:nvSpPr>
        <p:spPr>
          <a:xfrm>
            <a:off x="2095500" y="4185672"/>
            <a:ext cx="266700" cy="6530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ccia giù 14">
            <a:extLst>
              <a:ext uri="{FF2B5EF4-FFF2-40B4-BE49-F238E27FC236}">
                <a16:creationId xmlns:a16="http://schemas.microsoft.com/office/drawing/2014/main" id="{F0DC13A2-E3D6-ED5F-6290-4ABF30DEAB49}"/>
              </a:ext>
            </a:extLst>
          </p:cNvPr>
          <p:cNvSpPr/>
          <p:nvPr/>
        </p:nvSpPr>
        <p:spPr>
          <a:xfrm>
            <a:off x="3886200" y="4203699"/>
            <a:ext cx="266700" cy="6530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3E6BF69B-8B45-77FF-2478-6DEF5D22A31B}"/>
              </a:ext>
            </a:extLst>
          </p:cNvPr>
          <p:cNvSpPr/>
          <p:nvPr/>
        </p:nvSpPr>
        <p:spPr>
          <a:xfrm>
            <a:off x="5384801" y="4168227"/>
            <a:ext cx="266700" cy="6530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F7E0ED5-FD9B-9343-01B5-95BABDEBF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" y="249432"/>
            <a:ext cx="9004300" cy="85462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4000" b="1" dirty="0">
                <a:solidFill>
                  <a:srgbClr val="C00000"/>
                </a:solidFill>
              </a:rPr>
              <a:t>Formazione-lavoro nella cooperazione internazionale per giovani tecnici (3/18)</a:t>
            </a:r>
            <a:endParaRPr lang="it-IT" altLang="it-IT" sz="2000" b="0" dirty="0">
              <a:solidFill>
                <a:srgbClr val="C905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diagramma&#10;&#10;Descrizione generat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8FE90645-1BAF-0EA4-5F48-EB70F067D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717" y="5488495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Tabella 13">
            <a:extLst>
              <a:ext uri="{FF2B5EF4-FFF2-40B4-BE49-F238E27FC236}">
                <a16:creationId xmlns:a16="http://schemas.microsoft.com/office/drawing/2014/main" id="{03521151-5D5D-4EEB-E719-7452858F5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390751"/>
              </p:ext>
            </p:extLst>
          </p:nvPr>
        </p:nvGraphicFramePr>
        <p:xfrm>
          <a:off x="304800" y="2273122"/>
          <a:ext cx="85344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783956480"/>
                    </a:ext>
                  </a:extLst>
                </a:gridCol>
                <a:gridCol w="2098045">
                  <a:extLst>
                    <a:ext uri="{9D8B030D-6E8A-4147-A177-3AD203B41FA5}">
                      <a16:colId xmlns:a16="http://schemas.microsoft.com/office/drawing/2014/main" val="1611576595"/>
                    </a:ext>
                  </a:extLst>
                </a:gridCol>
                <a:gridCol w="2169155">
                  <a:extLst>
                    <a:ext uri="{9D8B030D-6E8A-4147-A177-3AD203B41FA5}">
                      <a16:colId xmlns:a16="http://schemas.microsoft.com/office/drawing/2014/main" val="357229513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803221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+mj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JPO</a:t>
                      </a:r>
                      <a:r>
                        <a:rPr lang="en-GB" dirty="0">
                          <a:solidFill>
                            <a:srgbClr val="0000FF"/>
                          </a:solidFill>
                          <a:latin typeface="+mj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</a:p>
                    <a:p>
                      <a:pPr algn="ctr"/>
                      <a:r>
                        <a:rPr lang="en-GB" sz="1400" i="1" dirty="0">
                          <a:solidFill>
                            <a:schemeClr val="bg1"/>
                          </a:solidFill>
                          <a:latin typeface="+mj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Joint Professional Officer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dirty="0" err="1">
                          <a:solidFill>
                            <a:schemeClr val="bg1"/>
                          </a:solidFill>
                          <a:latin typeface="+mj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Felloship</a:t>
                      </a:r>
                      <a:endParaRPr lang="en-GB" i="1" dirty="0">
                        <a:solidFill>
                          <a:schemeClr val="bg1"/>
                        </a:solidFill>
                        <a:latin typeface="+mj-lt"/>
                        <a:hlinkClick r:id="rId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algn="ctr"/>
                      <a:r>
                        <a:rPr lang="en-GB" i="1" dirty="0">
                          <a:solidFill>
                            <a:schemeClr val="bg1"/>
                          </a:solidFill>
                          <a:latin typeface="+mj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programme</a:t>
                      </a:r>
                      <a:endParaRPr lang="en-GB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JDP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1" dirty="0">
                          <a:solidFill>
                            <a:schemeClr val="bg1"/>
                          </a:solidFill>
                          <a:latin typeface="+mj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Joint </a:t>
                      </a:r>
                      <a:r>
                        <a:rPr lang="it-IT" sz="1400" b="1" i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Professional in Delegation</a:t>
                      </a:r>
                      <a:endParaRPr lang="it-IT" sz="1400" b="1" i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379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noProof="0" dirty="0">
                          <a:latin typeface="+mj-lt"/>
                        </a:rPr>
                        <a:t>Scopo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noProof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Formare giovani funzionari presso sedi di cooperazione internazionale</a:t>
                      </a:r>
                      <a:endParaRPr lang="it-IT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noProof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Formare giovani professionisti nella cooperazione internazionale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>
                          <a:latin typeface="+mj-lt"/>
                        </a:rPr>
                        <a:t>Formare giovani laureati tramite gli uffici internazionali dell’UE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49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noProof="0">
                          <a:latin typeface="+mj-lt"/>
                        </a:rPr>
                        <a:t>Datore di lavoro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>
                          <a:latin typeface="+mj-lt"/>
                        </a:rPr>
                        <a:t>Organismi internazionali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noProof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Sistema NU</a:t>
                      </a:r>
                    </a:p>
                    <a:p>
                      <a:pPr algn="ctr"/>
                      <a:r>
                        <a:rPr lang="it-IT" noProof="0">
                          <a:latin typeface="+mj-lt"/>
                        </a:rPr>
                        <a:t>e AICS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>
                          <a:latin typeface="+mj-lt"/>
                        </a:rPr>
                        <a:t>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144422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01210F-B2D5-1C70-E854-CE6038190AA5}"/>
              </a:ext>
            </a:extLst>
          </p:cNvPr>
          <p:cNvSpPr txBox="1"/>
          <p:nvPr/>
        </p:nvSpPr>
        <p:spPr>
          <a:xfrm>
            <a:off x="215900" y="5663143"/>
            <a:ext cx="642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dirty="0">
                <a:latin typeface="+mj-lt"/>
              </a:rPr>
              <a:t>*: </a:t>
            </a:r>
            <a:r>
              <a:rPr lang="it-IT" altLang="it-IT" sz="1800" i="1" dirty="0">
                <a:latin typeface="+mj-lt"/>
              </a:rPr>
              <a:t>Young </a:t>
            </a:r>
            <a:r>
              <a:rPr lang="it-IT" altLang="it-IT" i="1" dirty="0">
                <a:latin typeface="+mj-lt"/>
              </a:rPr>
              <a:t>P</a:t>
            </a:r>
            <a:r>
              <a:rPr lang="it-IT" altLang="it-IT" sz="1800" i="1" dirty="0">
                <a:latin typeface="+mj-lt"/>
              </a:rPr>
              <a:t>rofessional </a:t>
            </a:r>
            <a:r>
              <a:rPr lang="it-IT" altLang="it-IT" sz="1800" i="1" dirty="0" err="1">
                <a:latin typeface="+mj-lt"/>
              </a:rPr>
              <a:t>Officer</a:t>
            </a:r>
            <a:r>
              <a:rPr lang="it-IT" altLang="it-IT" sz="1800" dirty="0">
                <a:latin typeface="+mj-lt"/>
              </a:rPr>
              <a:t> o </a:t>
            </a:r>
            <a:r>
              <a:rPr lang="it-IT" altLang="it-IT" sz="1800" i="1" dirty="0">
                <a:latin typeface="+mj-lt"/>
              </a:rPr>
              <a:t>Associate Professional </a:t>
            </a:r>
            <a:r>
              <a:rPr lang="it-IT" altLang="it-IT" sz="1800" i="1" dirty="0" err="1">
                <a:latin typeface="+mj-lt"/>
              </a:rPr>
              <a:t>Officer</a:t>
            </a:r>
            <a:r>
              <a:rPr lang="it-IT" altLang="it-IT" sz="1800" i="1" dirty="0">
                <a:latin typeface="+mj-lt"/>
              </a:rPr>
              <a:t> </a:t>
            </a:r>
            <a:r>
              <a:rPr lang="it-IT" altLang="it-IT" sz="1800" dirty="0">
                <a:latin typeface="+mj-lt"/>
              </a:rPr>
              <a:t>o </a:t>
            </a:r>
            <a:r>
              <a:rPr lang="it-IT" altLang="it-IT" sz="1800" i="1" dirty="0">
                <a:latin typeface="+mj-lt"/>
              </a:rPr>
              <a:t>Associate </a:t>
            </a:r>
            <a:r>
              <a:rPr lang="it-IT" altLang="it-IT" sz="1800" i="1" dirty="0" err="1">
                <a:latin typeface="+mj-lt"/>
              </a:rPr>
              <a:t>Experts</a:t>
            </a:r>
            <a:endParaRPr lang="en-GB" dirty="0">
              <a:latin typeface="+mj-lt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5DD1D255-07CF-F18A-CE16-B6904254E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70599"/>
            <a:ext cx="8223250" cy="85462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4000" b="1" dirty="0">
                <a:solidFill>
                  <a:srgbClr val="C00000"/>
                </a:solidFill>
              </a:rPr>
              <a:t>Programmi di formazione-lavoro nella cooperazione internazionale per giovani tecnici (4/18)</a:t>
            </a:r>
            <a:endParaRPr lang="it-IT" altLang="it-IT" sz="2000" b="0" dirty="0">
              <a:solidFill>
                <a:srgbClr val="C905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5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5C191F-34E8-169C-E7F0-02063BED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901" y="210233"/>
            <a:ext cx="5753100" cy="1562385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L’Agenzia Italiana per la Cooperazione allo Sviluppo (AICS) (5/18)</a:t>
            </a:r>
            <a:endParaRPr lang="it-IT" altLang="it-IT" sz="2400" b="1" dirty="0">
              <a:solidFill>
                <a:srgbClr val="C90519"/>
              </a:solidFill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DDD28B4-970C-975E-5168-B7BC33B2C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1" y="1909079"/>
            <a:ext cx="7559675" cy="45481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b="1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altLang="it-IT" sz="2400" dirty="0">
                <a:latin typeface="+mj-lt"/>
              </a:rPr>
              <a:t>L’</a:t>
            </a:r>
            <a:r>
              <a:rPr lang="it-IT" altLang="it-IT" sz="2400" dirty="0">
                <a:latin typeface="+mj-lt"/>
                <a:hlinkClick r:id="rId2"/>
              </a:rPr>
              <a:t>Agenzia</a:t>
            </a:r>
            <a:r>
              <a:rPr lang="it-IT" altLang="it-IT" sz="2400" dirty="0">
                <a:latin typeface="+mj-lt"/>
              </a:rPr>
              <a:t>, posta sotto la vigilanza del MAECI, 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ha una sede centrale a Roma, una sede a Firenze e 19 sedi all'estero per il monitoraggio, l'implementazione e l'analisi sul terreno delle esigenze di sviluppo dei Paesi partner. Il compito dell'Agenzia è quello di svolgere le attività di carattere tecnico-operativo connesse alle fasi di istruttoria, formulazione, finanziamento, gestione e controllo delle iniziative di cooperazione internazionale.</a:t>
            </a:r>
            <a:endParaRPr lang="it-IT" altLang="it-IT" sz="2400" dirty="0"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altLang="it-IT" sz="2400" dirty="0">
                <a:latin typeface="+mj-lt"/>
                <a:hlinkClick r:id="rId3"/>
              </a:rPr>
              <a:t>Link</a:t>
            </a:r>
            <a:r>
              <a:rPr lang="it-IT" altLang="it-IT" sz="2400" dirty="0">
                <a:latin typeface="+mj-lt"/>
              </a:rPr>
              <a:t> per badi relativi a progetti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altLang="it-IT" sz="2400" dirty="0">
                <a:latin typeface="+mj-lt"/>
                <a:hlinkClick r:id="rId4"/>
              </a:rPr>
              <a:t>Link</a:t>
            </a:r>
            <a:r>
              <a:rPr lang="it-IT" altLang="it-IT" sz="2400" dirty="0">
                <a:latin typeface="+mj-lt"/>
              </a:rPr>
              <a:t> degli avvisi per selezione di personale da parte dell’AICS 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A8C2855-5538-D4E5-F2E0-C9CB1DC25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700" y="210233"/>
            <a:ext cx="3289300" cy="980107"/>
          </a:xfrm>
          <a:prstGeom prst="rect">
            <a:avLst/>
          </a:prstGeom>
        </p:spPr>
      </p:pic>
      <p:pic>
        <p:nvPicPr>
          <p:cNvPr id="6" name="Immagine 5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F19BD2A1-9898-625A-BA8B-CB202AA03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7350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5C191F-34E8-169C-E7F0-02063BED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900" y="210233"/>
            <a:ext cx="8600533" cy="1562385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L’Agenzia Italiana per la Cooperazione allo Sviluppo (AICS) </a:t>
            </a:r>
            <a:br>
              <a:rPr lang="it-IT" altLang="it-IT" sz="3600" b="1" dirty="0">
                <a:solidFill>
                  <a:srgbClr val="C90519"/>
                </a:solidFill>
              </a:rPr>
            </a:br>
            <a:r>
              <a:rPr lang="it-IT" altLang="it-IT" sz="3600" b="1" dirty="0">
                <a:solidFill>
                  <a:srgbClr val="C90519"/>
                </a:solidFill>
              </a:rPr>
              <a:t>La Banca Dati OPENAID AICS (6/18)</a:t>
            </a:r>
            <a:endParaRPr lang="it-IT" altLang="it-IT" sz="2400" b="1" dirty="0">
              <a:solidFill>
                <a:srgbClr val="C90519"/>
              </a:solidFill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DDD28B4-970C-975E-5168-B7BC33B2C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06434" y="2247901"/>
            <a:ext cx="3809999" cy="454818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altLang="it-IT" sz="2400" dirty="0"/>
              <a:t>L’AICS gestisce la </a:t>
            </a:r>
            <a:r>
              <a:rPr lang="it-IT" altLang="it-IT" sz="2400" dirty="0">
                <a:hlinkClick r:id="rId2"/>
              </a:rPr>
              <a:t>Banca Dati OPENAID AICS</a:t>
            </a:r>
            <a:r>
              <a:rPr lang="it-IT" altLang="it-IT" sz="2400" dirty="0"/>
              <a:t> dei progetti di cooperazione internazionale (dati sui un migliaio di singoli progetti, per paese e organizzazione interessata) </a:t>
            </a:r>
          </a:p>
        </p:txBody>
      </p:sp>
      <p:pic>
        <p:nvPicPr>
          <p:cNvPr id="6" name="Immagine 5" descr="Immagine che contiene diagramma&#10;&#10;Descrizione generata automaticamente">
            <a:hlinkClick r:id="rId3" action="ppaction://hlinksldjump"/>
            <a:extLst>
              <a:ext uri="{FF2B5EF4-FFF2-40B4-BE49-F238E27FC236}">
                <a16:creationId xmlns:a16="http://schemas.microsoft.com/office/drawing/2014/main" id="{F19BD2A1-9898-625A-BA8B-CB202AA03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A173BF03-C049-9176-8969-B87B912DD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6" y="3853518"/>
            <a:ext cx="4494299" cy="2287779"/>
          </a:xfrm>
          <a:prstGeom prst="rect">
            <a:avLst/>
          </a:prstGeom>
        </p:spPr>
      </p:pic>
      <p:pic>
        <p:nvPicPr>
          <p:cNvPr id="7" name="Immagine 6">
            <a:hlinkClick r:id="rId2"/>
            <a:extLst>
              <a:ext uri="{FF2B5EF4-FFF2-40B4-BE49-F238E27FC236}">
                <a16:creationId xmlns:a16="http://schemas.microsoft.com/office/drawing/2014/main" id="{15DC4DA1-C320-D66F-C1BE-B34EC6EA7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18"/>
          <a:stretch/>
        </p:blipFill>
        <p:spPr>
          <a:xfrm>
            <a:off x="356500" y="2018016"/>
            <a:ext cx="4432300" cy="18355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518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5C191F-34E8-169C-E7F0-02063BED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874" y="208304"/>
            <a:ext cx="8351838" cy="946602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La cooperazione decentrata (7/18)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DDD28B4-970C-975E-5168-B7BC33B2C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6874" y="1154906"/>
            <a:ext cx="8162926" cy="4548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000" b="1" dirty="0"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altLang="it-IT" sz="2000" dirty="0">
                <a:latin typeface="+mj-lt"/>
              </a:rPr>
              <a:t>E’ u</a:t>
            </a:r>
            <a:r>
              <a:rPr lang="it-IT" sz="2000" i="0" dirty="0">
                <a:solidFill>
                  <a:srgbClr val="202122"/>
                </a:solidFill>
                <a:effectLst/>
                <a:latin typeface="+mj-lt"/>
              </a:rPr>
              <a:t>na forma di cooperazione che contribuisce a costruire relazioni tra territori attraverso un ruolo attivo e di guida da parte di autorità locali (Regioni, Province autonome, </a:t>
            </a:r>
            <a:r>
              <a:rPr lang="it-IT" sz="2000" dirty="0">
                <a:solidFill>
                  <a:srgbClr val="202122"/>
                </a:solidFill>
                <a:latin typeface="+mj-lt"/>
              </a:rPr>
              <a:t>C</a:t>
            </a:r>
            <a:r>
              <a:rPr lang="it-IT" sz="2000" i="0" dirty="0">
                <a:solidFill>
                  <a:srgbClr val="202122"/>
                </a:solidFill>
                <a:effectLst/>
                <a:latin typeface="+mj-lt"/>
              </a:rPr>
              <a:t>omuni, …) e la conduzione di progetti in partenariato tra realtà omologhe dei territori, in particolare tra attori della società civile </a:t>
            </a:r>
            <a:r>
              <a:rPr lang="it-IT" sz="1600" i="0" dirty="0">
                <a:solidFill>
                  <a:srgbClr val="202122"/>
                </a:solidFill>
                <a:effectLst/>
                <a:latin typeface="+mj-lt"/>
              </a:rPr>
              <a:t>(da </a:t>
            </a:r>
            <a:r>
              <a:rPr lang="it-IT" sz="1600" i="0" dirty="0">
                <a:solidFill>
                  <a:srgbClr val="202122"/>
                </a:solidFill>
                <a:effectLst/>
                <a:latin typeface="+mj-lt"/>
                <a:hlinkClick r:id="rId2"/>
              </a:rPr>
              <a:t>Wikipedia</a:t>
            </a:r>
            <a:r>
              <a:rPr lang="it-IT" sz="1600" i="0" dirty="0">
                <a:solidFill>
                  <a:srgbClr val="202122"/>
                </a:solidFill>
                <a:effectLst/>
                <a:latin typeface="+mj-lt"/>
              </a:rPr>
              <a:t> </a:t>
            </a:r>
            <a:r>
              <a:rPr lang="it-IT" sz="1600" i="0" dirty="0" err="1">
                <a:solidFill>
                  <a:srgbClr val="202122"/>
                </a:solidFill>
                <a:effectLst/>
                <a:latin typeface="+mj-lt"/>
              </a:rPr>
              <a:t>modif</a:t>
            </a:r>
            <a:r>
              <a:rPr lang="it-IT" sz="1600" i="0" dirty="0">
                <a:solidFill>
                  <a:srgbClr val="202122"/>
                </a:solidFill>
                <a:effectLst/>
                <a:latin typeface="+mj-lt"/>
              </a:rPr>
              <a:t>.).</a:t>
            </a:r>
            <a:endParaRPr lang="it-IT" sz="2000" i="0" dirty="0">
              <a:solidFill>
                <a:srgbClr val="202122"/>
              </a:solidFill>
              <a:effectLst/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it-IT" altLang="it-IT" sz="2000" dirty="0">
              <a:solidFill>
                <a:srgbClr val="202122"/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sz="2000" i="0" dirty="0">
                <a:solidFill>
                  <a:srgbClr val="202122"/>
                </a:solidFill>
                <a:effectLst/>
                <a:latin typeface="+mj-lt"/>
              </a:rPr>
              <a:t>Esiste una </a:t>
            </a:r>
            <a:r>
              <a:rPr lang="it-IT" sz="2000" i="0" dirty="0">
                <a:solidFill>
                  <a:srgbClr val="202122"/>
                </a:solidFill>
                <a:effectLst/>
                <a:latin typeface="+mj-lt"/>
                <a:hlinkClick r:id="rId3"/>
              </a:rPr>
              <a:t>piattaforma europea</a:t>
            </a:r>
            <a:r>
              <a:rPr lang="it-IT" sz="2000" i="0" dirty="0">
                <a:solidFill>
                  <a:srgbClr val="202122"/>
                </a:solidFill>
                <a:effectLst/>
                <a:latin typeface="+mj-lt"/>
              </a:rPr>
              <a:t>, ma non un coordinamento nazionale.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it-IT" sz="2000" dirty="0">
              <a:solidFill>
                <a:srgbClr val="202122"/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sz="2000" dirty="0">
                <a:solidFill>
                  <a:srgbClr val="202122"/>
                </a:solidFill>
                <a:latin typeface="+mj-lt"/>
              </a:rPr>
              <a:t>Le province autonome di </a:t>
            </a:r>
            <a:r>
              <a:rPr lang="it-IT" sz="2000" dirty="0">
                <a:solidFill>
                  <a:srgbClr val="202122"/>
                </a:solidFill>
                <a:latin typeface="+mj-lt"/>
                <a:hlinkClick r:id="rId4"/>
              </a:rPr>
              <a:t>Trento</a:t>
            </a:r>
            <a:r>
              <a:rPr lang="it-IT" sz="2000" dirty="0">
                <a:solidFill>
                  <a:srgbClr val="202122"/>
                </a:solidFill>
                <a:latin typeface="+mj-lt"/>
              </a:rPr>
              <a:t> e </a:t>
            </a:r>
            <a:r>
              <a:rPr lang="it-IT" sz="2000" dirty="0">
                <a:solidFill>
                  <a:srgbClr val="202122"/>
                </a:solidFill>
                <a:latin typeface="+mj-lt"/>
                <a:hlinkClick r:id="rId5"/>
              </a:rPr>
              <a:t>Bolzano</a:t>
            </a:r>
            <a:r>
              <a:rPr lang="it-IT" sz="2000" dirty="0">
                <a:solidFill>
                  <a:srgbClr val="202122"/>
                </a:solidFill>
                <a:latin typeface="+mj-lt"/>
              </a:rPr>
              <a:t>, come le Regioni </a:t>
            </a:r>
            <a:r>
              <a:rPr lang="it-IT" sz="2000" dirty="0">
                <a:solidFill>
                  <a:srgbClr val="202122"/>
                </a:solidFill>
                <a:latin typeface="+mj-lt"/>
                <a:hlinkClick r:id="rId6"/>
              </a:rPr>
              <a:t>Piemonte</a:t>
            </a:r>
            <a:r>
              <a:rPr lang="it-IT" sz="2000" dirty="0">
                <a:solidFill>
                  <a:srgbClr val="202122"/>
                </a:solidFill>
                <a:latin typeface="+mj-lt"/>
              </a:rPr>
              <a:t>, </a:t>
            </a:r>
            <a:r>
              <a:rPr lang="it-IT" sz="2000" dirty="0">
                <a:solidFill>
                  <a:srgbClr val="202122"/>
                </a:solidFill>
                <a:latin typeface="+mj-lt"/>
                <a:hlinkClick r:id="rId7"/>
              </a:rPr>
              <a:t>Veneto</a:t>
            </a:r>
            <a:r>
              <a:rPr lang="it-IT" sz="2000" dirty="0">
                <a:solidFill>
                  <a:srgbClr val="202122"/>
                </a:solidFill>
                <a:latin typeface="+mj-lt"/>
              </a:rPr>
              <a:t> e </a:t>
            </a:r>
            <a:r>
              <a:rPr lang="it-IT" sz="2000" dirty="0">
                <a:solidFill>
                  <a:srgbClr val="202122"/>
                </a:solidFill>
                <a:latin typeface="+mj-lt"/>
                <a:hlinkClick r:id="rId8"/>
              </a:rPr>
              <a:t>Toscana</a:t>
            </a:r>
            <a:r>
              <a:rPr lang="it-IT" sz="2000" dirty="0">
                <a:solidFill>
                  <a:srgbClr val="202122"/>
                </a:solidFill>
                <a:latin typeface="+mj-lt"/>
              </a:rPr>
              <a:t>, sono relativamente molto attive nelle iniziative di finanziamento della cooperazione decentrata.</a:t>
            </a:r>
            <a:endParaRPr lang="it-IT" sz="2000" i="0" dirty="0">
              <a:solidFill>
                <a:srgbClr val="202122"/>
              </a:solidFill>
              <a:effectLst/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it-IT" altLang="it-IT" sz="2000" dirty="0">
              <a:solidFill>
                <a:srgbClr val="202122"/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it-IT" altLang="it-IT" sz="2000" dirty="0">
                <a:solidFill>
                  <a:srgbClr val="202122"/>
                </a:solidFill>
                <a:latin typeface="+mj-lt"/>
              </a:rPr>
              <a:t>Attività interessanti di </a:t>
            </a:r>
            <a:r>
              <a:rPr lang="it-IT" altLang="it-IT" sz="2000" i="1" dirty="0">
                <a:solidFill>
                  <a:srgbClr val="202122"/>
                </a:solidFill>
                <a:latin typeface="+mj-lt"/>
              </a:rPr>
              <a:t>networking</a:t>
            </a:r>
            <a:r>
              <a:rPr lang="it-IT" altLang="it-IT" sz="2000" dirty="0">
                <a:solidFill>
                  <a:srgbClr val="202122"/>
                </a:solidFill>
                <a:latin typeface="+mj-lt"/>
              </a:rPr>
              <a:t> tra enti e società civile per politiche di solidarietà e cooperazione internazionali sono quella dei </a:t>
            </a:r>
            <a:r>
              <a:rPr lang="it-IT" altLang="it-IT" sz="2000" dirty="0">
                <a:solidFill>
                  <a:srgbClr val="202122"/>
                </a:solidFill>
                <a:latin typeface="+mj-lt"/>
                <a:hlinkClick r:id="rId9"/>
              </a:rPr>
              <a:t>Comuni per la Pace </a:t>
            </a:r>
            <a:r>
              <a:rPr lang="it-IT" altLang="it-IT" sz="2000" dirty="0">
                <a:solidFill>
                  <a:srgbClr val="202122"/>
                </a:solidFill>
                <a:latin typeface="+mj-lt"/>
              </a:rPr>
              <a:t>e dell’</a:t>
            </a:r>
            <a:r>
              <a:rPr lang="it-IT" altLang="it-IT" sz="2000" dirty="0">
                <a:solidFill>
                  <a:srgbClr val="202122"/>
                </a:solidFill>
                <a:latin typeface="+mj-lt"/>
                <a:hlinkClick r:id="rId10"/>
              </a:rPr>
              <a:t>European Association for Local Democracy</a:t>
            </a:r>
            <a:endParaRPr lang="it-IT" altLang="it-IT" sz="2000" dirty="0">
              <a:latin typeface="+mj-lt"/>
            </a:endParaRPr>
          </a:p>
        </p:txBody>
      </p:sp>
      <p:pic>
        <p:nvPicPr>
          <p:cNvPr id="2" name="Immagine 1" descr="Immagine che contiene diagramma&#10;&#10;Descrizione generata automaticamente">
            <a:hlinkClick r:id="rId11" action="ppaction://hlinksldjump"/>
            <a:extLst>
              <a:ext uri="{FF2B5EF4-FFF2-40B4-BE49-F238E27FC236}">
                <a16:creationId xmlns:a16="http://schemas.microsoft.com/office/drawing/2014/main" id="{44CD62C3-3E2E-1857-8899-D02ED6F6A9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501" y="54229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3089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5C191F-34E8-169C-E7F0-02063BED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081" y="246404"/>
            <a:ext cx="8351838" cy="504825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La cooperazione universitaria (8/18)</a:t>
            </a:r>
          </a:p>
        </p:txBody>
      </p:sp>
      <p:pic>
        <p:nvPicPr>
          <p:cNvPr id="2" name="Immagine 1" descr="Immagine che contiene diagramma&#10;&#10;Descrizione generat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8200F83F-08F2-019D-14DE-EBF9B8702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21B3AB-033F-973C-B31D-CB3F73769BDA}"/>
              </a:ext>
            </a:extLst>
          </p:cNvPr>
          <p:cNvSpPr txBox="1"/>
          <p:nvPr/>
        </p:nvSpPr>
        <p:spPr>
          <a:xfrm>
            <a:off x="396081" y="5062541"/>
            <a:ext cx="71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Tra le diverse ONG nel campo della cooperazione internazionale, l’</a:t>
            </a:r>
            <a:r>
              <a:rPr lang="it-IT" dirty="0">
                <a:solidFill>
                  <a:srgbClr val="1800FF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ICU</a:t>
            </a:r>
            <a:r>
              <a:rPr lang="it-IT" dirty="0">
                <a:latin typeface="+mj-lt"/>
              </a:rPr>
              <a:t> si occupa principalmente di progetti di formazione (universitaria)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18E8A5-4DCC-89F8-B357-8E7053C08BA8}"/>
              </a:ext>
            </a:extLst>
          </p:cNvPr>
          <p:cNvSpPr txBox="1"/>
          <p:nvPr/>
        </p:nvSpPr>
        <p:spPr>
          <a:xfrm>
            <a:off x="441920" y="1060225"/>
            <a:ext cx="82601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effectLst/>
                <a:latin typeface="+mj-lt"/>
              </a:rPr>
              <a:t>Il </a:t>
            </a:r>
            <a:r>
              <a:rPr lang="it-IT" b="0" i="0" dirty="0">
                <a:solidFill>
                  <a:srgbClr val="1800FF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CUCS</a:t>
            </a:r>
            <a:r>
              <a:rPr lang="it-IT" b="0" i="0" dirty="0">
                <a:effectLst/>
                <a:latin typeface="+mj-lt"/>
              </a:rPr>
              <a:t> (Coordinamento Universitario per la Cooperazione allo Sviluppo) è la rete delle Università Italiane per la cooperazione allo </a:t>
            </a:r>
            <a:r>
              <a:rPr lang="it-IT" dirty="0">
                <a:latin typeface="+mj-lt"/>
              </a:rPr>
              <a:t>s</a:t>
            </a:r>
            <a:r>
              <a:rPr lang="it-IT" b="0" i="0" dirty="0">
                <a:effectLst/>
                <a:latin typeface="+mj-lt"/>
              </a:rPr>
              <a:t>viluppo. </a:t>
            </a:r>
            <a:r>
              <a:rPr lang="it-IT" b="0" i="0" dirty="0">
                <a:solidFill>
                  <a:srgbClr val="3C4858"/>
                </a:solidFill>
                <a:effectLst/>
                <a:latin typeface="+mj-lt"/>
              </a:rPr>
              <a:t> Svolge un ruolo di facilitatore di aggregazioni fra </a:t>
            </a:r>
            <a:r>
              <a:rPr lang="it-IT" b="0" i="1" dirty="0">
                <a:solidFill>
                  <a:srgbClr val="3C4858"/>
                </a:solidFill>
                <a:effectLst/>
                <a:latin typeface="+mj-lt"/>
              </a:rPr>
              <a:t>partner</a:t>
            </a:r>
            <a:r>
              <a:rPr lang="it-IT" b="0" i="0" dirty="0">
                <a:solidFill>
                  <a:srgbClr val="3C4858"/>
                </a:solidFill>
                <a:effectLst/>
                <a:latin typeface="+mj-lt"/>
              </a:rPr>
              <a:t> universitari per lo sviluppo di progettualità basate su una logica di</a:t>
            </a:r>
            <a:r>
              <a:rPr lang="it-IT" i="0" dirty="0">
                <a:solidFill>
                  <a:srgbClr val="3C4858"/>
                </a:solidFill>
                <a:effectLst/>
                <a:latin typeface="+mj-lt"/>
              </a:rPr>
              <a:t> lavoro di rete, coinvolgendo </a:t>
            </a:r>
            <a:r>
              <a:rPr lang="it-IT" b="0" i="0" dirty="0">
                <a:solidFill>
                  <a:srgbClr val="3C4858"/>
                </a:solidFill>
                <a:effectLst/>
                <a:latin typeface="+mj-lt"/>
              </a:rPr>
              <a:t>anche attori esterni al mondo universitario. Al CUCS aderiscono una quarantina di atenei italiani.</a:t>
            </a:r>
            <a:r>
              <a:rPr lang="it-IT" b="0" i="0" dirty="0">
                <a:effectLst/>
                <a:latin typeface="+mj-lt"/>
              </a:rPr>
              <a:t> </a:t>
            </a:r>
          </a:p>
          <a:p>
            <a:endParaRPr lang="it-IT" dirty="0">
              <a:latin typeface="Roboto Slab" pitchFamily="2" charset="0"/>
            </a:endParaRPr>
          </a:p>
          <a:p>
            <a:r>
              <a:rPr lang="it-IT" dirty="0">
                <a:latin typeface="+mj-lt"/>
              </a:rPr>
              <a:t>Le diverse </a:t>
            </a:r>
            <a:r>
              <a:rPr lang="it-IT" dirty="0">
                <a:solidFill>
                  <a:srgbClr val="1800FF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reti di coopezione universitarie</a:t>
            </a:r>
            <a:r>
              <a:rPr lang="it-IT" dirty="0">
                <a:solidFill>
                  <a:srgbClr val="1800FF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sono presentate nel sito dell’UNIPD.</a:t>
            </a:r>
          </a:p>
          <a:p>
            <a:endParaRPr lang="it-IT" dirty="0">
              <a:latin typeface="+mj-lt"/>
            </a:endParaRPr>
          </a:p>
          <a:p>
            <a:r>
              <a:rPr lang="it-IT" dirty="0">
                <a:solidFill>
                  <a:srgbClr val="1800FF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Agronomi e Forestali Senza Frontiere</a:t>
            </a:r>
            <a:r>
              <a:rPr lang="it-IT" dirty="0">
                <a:latin typeface="+mj-lt"/>
              </a:rPr>
              <a:t>, </a:t>
            </a:r>
            <a:r>
              <a:rPr lang="it-IT" dirty="0">
                <a:solidFill>
                  <a:srgbClr val="1800FF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Veterinari Senza Frontiere</a:t>
            </a:r>
            <a:r>
              <a:rPr lang="it-IT" dirty="0">
                <a:solidFill>
                  <a:srgbClr val="1800FF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e </a:t>
            </a:r>
            <a:r>
              <a:rPr lang="it-IT" dirty="0">
                <a:solidFill>
                  <a:srgbClr val="1800FF"/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Dévelo</a:t>
            </a:r>
            <a:r>
              <a:rPr lang="it-IT" dirty="0">
                <a:latin typeface="+mj-lt"/>
              </a:rPr>
              <a:t> sono 3 associazioni che promuovono la cooperazione per lo sviluppo rurale di iniziativa (anche) del personale docente e studenti delle università italiane (rispettivamente Padova, per le prime due, Milano per la terza) </a:t>
            </a:r>
          </a:p>
        </p:txBody>
      </p:sp>
    </p:spTree>
    <p:extLst>
      <p:ext uri="{BB962C8B-B14F-4D97-AF65-F5344CB8AC3E}">
        <p14:creationId xmlns:p14="http://schemas.microsoft.com/office/powerpoint/2010/main" val="483169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7E0090B-201F-88CF-A550-478F06947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460376"/>
            <a:ext cx="8089900" cy="784223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Il sistema delle Nazioni Unite (9/18)</a:t>
            </a:r>
            <a:endParaRPr lang="it-IT" altLang="it-IT" sz="3600" dirty="0">
              <a:solidFill>
                <a:srgbClr val="C90519"/>
              </a:solidFill>
            </a:endParaRPr>
          </a:p>
        </p:txBody>
      </p:sp>
      <p:pic>
        <p:nvPicPr>
          <p:cNvPr id="10242" name="Picture 2" descr="The United Nations System and Specialized Agencies">
            <a:extLst>
              <a:ext uri="{FF2B5EF4-FFF2-40B4-BE49-F238E27FC236}">
                <a16:creationId xmlns:a16="http://schemas.microsoft.com/office/drawing/2014/main" id="{F7C2EF70-3E9F-9589-138D-D9ED5E8E8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/>
          <a:stretch/>
        </p:blipFill>
        <p:spPr bwMode="auto">
          <a:xfrm>
            <a:off x="0" y="1244599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04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7E0090B-201F-88CF-A550-478F06947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2425" y="101601"/>
            <a:ext cx="8058150" cy="895892"/>
          </a:xfrm>
        </p:spPr>
        <p:txBody>
          <a:bodyPr>
            <a:noAutofit/>
          </a:bodyPr>
          <a:lstStyle/>
          <a:p>
            <a:pPr algn="l"/>
            <a:br>
              <a:rPr lang="it-IT" altLang="it-IT" b="1" dirty="0">
                <a:solidFill>
                  <a:srgbClr val="C90519"/>
                </a:solidFill>
              </a:rPr>
            </a:br>
            <a:r>
              <a:rPr lang="it-IT" altLang="it-IT" sz="3600" b="1" dirty="0">
                <a:solidFill>
                  <a:srgbClr val="C90519"/>
                </a:solidFill>
              </a:rPr>
              <a:t>Il sistema delle Nazioni Unite:</a:t>
            </a:r>
            <a:br>
              <a:rPr lang="it-IT" altLang="it-IT" sz="3600" b="1" dirty="0">
                <a:solidFill>
                  <a:srgbClr val="C90519"/>
                </a:solidFill>
              </a:rPr>
            </a:br>
            <a:r>
              <a:rPr lang="it-IT" altLang="it-IT" sz="3600" b="1" dirty="0">
                <a:solidFill>
                  <a:srgbClr val="C00000"/>
                </a:solidFill>
              </a:rPr>
              <a:t>Programmi e Fondi </a:t>
            </a:r>
            <a:r>
              <a:rPr lang="it-IT" altLang="it-IT" sz="3600" b="1" dirty="0">
                <a:solidFill>
                  <a:srgbClr val="C90519"/>
                </a:solidFill>
              </a:rPr>
              <a:t>(10/18)</a:t>
            </a:r>
            <a:endParaRPr lang="it-IT" altLang="it-IT" sz="3600" dirty="0">
              <a:solidFill>
                <a:srgbClr val="C90519"/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A8783E6-290F-1296-7F83-B3E7E7E06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590133"/>
            <a:ext cx="7559675" cy="4114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it-IT" altLang="it-IT" sz="2800" dirty="0"/>
          </a:p>
          <a:p>
            <a:pPr eaLnBrk="1" hangingPunct="1">
              <a:lnSpc>
                <a:spcPct val="80000"/>
              </a:lnSpc>
            </a:pPr>
            <a:r>
              <a:rPr lang="en-GB" altLang="it-IT" sz="2400" dirty="0">
                <a:hlinkClick r:id="rId2"/>
              </a:rPr>
              <a:t>UNDP</a:t>
            </a:r>
            <a:r>
              <a:rPr lang="en-GB" altLang="it-IT" sz="2400" dirty="0"/>
              <a:t> (United Nations Development Programme)</a:t>
            </a:r>
          </a:p>
          <a:p>
            <a:pPr>
              <a:lnSpc>
                <a:spcPct val="80000"/>
              </a:lnSpc>
            </a:pPr>
            <a:r>
              <a:rPr lang="en-GB" altLang="it-IT" sz="2400" dirty="0">
                <a:hlinkClick r:id="rId3"/>
              </a:rPr>
              <a:t>UNEP</a:t>
            </a:r>
            <a:r>
              <a:rPr lang="en-GB" altLang="it-IT" sz="2400" dirty="0"/>
              <a:t> (United Nations Environment Programme)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it-IT" sz="2400" dirty="0">
                <a:hlinkClick r:id="rId4"/>
              </a:rPr>
              <a:t>UNHCR</a:t>
            </a:r>
            <a:r>
              <a:rPr lang="en-GB" altLang="it-IT" sz="2400" dirty="0"/>
              <a:t> (United Nations High Commissioner for Refugees)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it-IT" sz="2400" dirty="0">
                <a:hlinkClick r:id="rId5"/>
              </a:rPr>
              <a:t>UNHCHR</a:t>
            </a:r>
            <a:r>
              <a:rPr lang="en-GB" altLang="it-IT" sz="2400" dirty="0"/>
              <a:t> (United Nations High Commissioner Human Rights) </a:t>
            </a:r>
          </a:p>
          <a:p>
            <a:r>
              <a:rPr lang="en-GB" altLang="it-IT" sz="2400" dirty="0">
                <a:hlinkClick r:id="rId6"/>
              </a:rPr>
              <a:t>UNICEF</a:t>
            </a:r>
            <a:r>
              <a:rPr lang="en-GB" altLang="it-IT" sz="2400" dirty="0"/>
              <a:t> (United Nations Children's Fund)</a:t>
            </a:r>
          </a:p>
          <a:p>
            <a:pPr eaLnBrk="1" hangingPunct="1"/>
            <a:r>
              <a:rPr lang="en-GB" altLang="it-IT" sz="2400" dirty="0">
                <a:hlinkClick r:id="rId7"/>
              </a:rPr>
              <a:t>WFP</a:t>
            </a:r>
            <a:r>
              <a:rPr lang="en-GB" altLang="it-IT" sz="2400" dirty="0"/>
              <a:t> (World Food Programme)</a:t>
            </a:r>
          </a:p>
          <a:p>
            <a:pPr eaLnBrk="1" hangingPunct="1">
              <a:lnSpc>
                <a:spcPct val="80000"/>
              </a:lnSpc>
            </a:pPr>
            <a:endParaRPr lang="en-GB" altLang="it-IT" sz="2000" b="1" dirty="0"/>
          </a:p>
        </p:txBody>
      </p:sp>
      <p:pic>
        <p:nvPicPr>
          <p:cNvPr id="2" name="Immagine 1" descr="Immagine che contiene diagramma&#10;&#10;Descrizione generata automaticamente">
            <a:hlinkClick r:id="rId8" action="ppaction://hlinksldjump"/>
            <a:extLst>
              <a:ext uri="{FF2B5EF4-FFF2-40B4-BE49-F238E27FC236}">
                <a16:creationId xmlns:a16="http://schemas.microsoft.com/office/drawing/2014/main" id="{0E693D37-32E2-E36B-F656-44931A7D9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87888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A7EEF08-EABD-9344-DFE6-A1E2B9168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9575"/>
            <a:ext cx="8064500" cy="931863"/>
          </a:xfrm>
        </p:spPr>
        <p:txBody>
          <a:bodyPr>
            <a:noAutofit/>
          </a:bodyPr>
          <a:lstStyle/>
          <a:p>
            <a:pPr marL="11113" indent="-11113"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Il sistema delle Nazioni Unite:</a:t>
            </a:r>
            <a:br>
              <a:rPr lang="it-IT" altLang="it-IT" sz="3600" b="1" dirty="0">
                <a:solidFill>
                  <a:srgbClr val="C90519"/>
                </a:solidFill>
              </a:rPr>
            </a:br>
            <a:r>
              <a:rPr lang="it-IT" altLang="it-IT" sz="3600" b="1" dirty="0">
                <a:solidFill>
                  <a:srgbClr val="C90519"/>
                </a:solidFill>
              </a:rPr>
              <a:t>agenzie specializzate (11/18)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CAA4C67-5714-DC94-788E-7E5A38B9B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8638" y="1773820"/>
            <a:ext cx="8229600" cy="45259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GB" altLang="it-IT" sz="2600" dirty="0">
                <a:hlinkClick r:id="rId2"/>
              </a:rPr>
              <a:t>FAO</a:t>
            </a:r>
            <a:r>
              <a:rPr lang="en-GB" altLang="it-IT" sz="2600" dirty="0"/>
              <a:t> (Food and Agricultural Organization) </a:t>
            </a:r>
          </a:p>
          <a:p>
            <a:pPr eaLnBrk="1" hangingPunct="1"/>
            <a:r>
              <a:rPr lang="en-GB" altLang="it-IT" sz="2600" dirty="0">
                <a:hlinkClick r:id="rId3"/>
              </a:rPr>
              <a:t>WOAH</a:t>
            </a:r>
            <a:r>
              <a:rPr lang="en-GB" altLang="it-IT" sz="2600" dirty="0"/>
              <a:t> (World Organization for Animal Health)</a:t>
            </a:r>
          </a:p>
          <a:p>
            <a:r>
              <a:rPr lang="en-GB" altLang="it-IT" sz="2600" dirty="0">
                <a:hlinkClick r:id="rId4"/>
              </a:rPr>
              <a:t>IFAD</a:t>
            </a:r>
            <a:r>
              <a:rPr lang="en-GB" altLang="it-IT" sz="2600" dirty="0"/>
              <a:t> (International Fund for Agricultural Development) </a:t>
            </a:r>
          </a:p>
          <a:p>
            <a:r>
              <a:rPr lang="en-GB" altLang="it-IT" sz="2600" dirty="0">
                <a:hlinkClick r:id="rId5"/>
              </a:rPr>
              <a:t>BI</a:t>
            </a:r>
            <a:r>
              <a:rPr lang="en-GB" altLang="it-IT" sz="2600" dirty="0"/>
              <a:t> (Biodiversity International)</a:t>
            </a:r>
          </a:p>
          <a:p>
            <a:r>
              <a:rPr lang="en-GB" altLang="it-IT" sz="2600" dirty="0">
                <a:hlinkClick r:id="rId6"/>
              </a:rPr>
              <a:t>ILO</a:t>
            </a:r>
            <a:r>
              <a:rPr lang="en-GB" altLang="it-IT" sz="2600" dirty="0"/>
              <a:t> (International Labour Organization) </a:t>
            </a:r>
          </a:p>
          <a:p>
            <a:pPr>
              <a:lnSpc>
                <a:spcPct val="80000"/>
              </a:lnSpc>
            </a:pPr>
            <a:r>
              <a:rPr lang="en-GB" altLang="it-IT" sz="2600" dirty="0">
                <a:hlinkClick r:id="rId7"/>
              </a:rPr>
              <a:t>IOM</a:t>
            </a:r>
            <a:r>
              <a:rPr lang="en-GB" altLang="it-IT" sz="2600" dirty="0"/>
              <a:t> (International Organization for Migration)</a:t>
            </a:r>
          </a:p>
          <a:p>
            <a:pPr>
              <a:lnSpc>
                <a:spcPct val="80000"/>
              </a:lnSpc>
            </a:pPr>
            <a:r>
              <a:rPr lang="en-GB" altLang="it-IT" sz="2600" dirty="0">
                <a:hlinkClick r:id="rId8"/>
              </a:rPr>
              <a:t>UNESCO</a:t>
            </a:r>
            <a:r>
              <a:rPr lang="en-GB" altLang="it-IT" sz="2600" dirty="0"/>
              <a:t> (United Nations Educational, Scientific and Cultural Organization)</a:t>
            </a:r>
          </a:p>
          <a:p>
            <a:pPr>
              <a:lnSpc>
                <a:spcPct val="80000"/>
              </a:lnSpc>
            </a:pPr>
            <a:r>
              <a:rPr lang="en-GB" altLang="it-IT" sz="2600" dirty="0">
                <a:hlinkClick r:id="rId9"/>
              </a:rPr>
              <a:t>UNIDO</a:t>
            </a:r>
            <a:r>
              <a:rPr lang="en-GB" altLang="it-IT" sz="2600" dirty="0"/>
              <a:t> (United Nations Industrial Development Organization)</a:t>
            </a:r>
          </a:p>
          <a:p>
            <a:pPr>
              <a:lnSpc>
                <a:spcPct val="80000"/>
              </a:lnSpc>
            </a:pPr>
            <a:r>
              <a:rPr lang="en-GB" altLang="it-IT" sz="2600" dirty="0">
                <a:hlinkClick r:id="rId10"/>
              </a:rPr>
              <a:t>WB</a:t>
            </a:r>
            <a:r>
              <a:rPr lang="en-GB" altLang="it-IT" sz="2600" dirty="0"/>
              <a:t> (World Bank)</a:t>
            </a:r>
          </a:p>
          <a:p>
            <a:pPr>
              <a:lnSpc>
                <a:spcPct val="80000"/>
              </a:lnSpc>
            </a:pPr>
            <a:endParaRPr lang="en-GB" altLang="it-IT" sz="2600" b="1" dirty="0"/>
          </a:p>
          <a:p>
            <a:endParaRPr lang="en-GB" altLang="it-IT" sz="2800" b="1" dirty="0"/>
          </a:p>
          <a:p>
            <a:pPr eaLnBrk="1" hangingPunct="1"/>
            <a:endParaRPr lang="en-GB" altLang="it-IT" sz="2800" b="1" dirty="0"/>
          </a:p>
        </p:txBody>
      </p:sp>
      <p:pic>
        <p:nvPicPr>
          <p:cNvPr id="2" name="Immagine 1" descr="Immagine che contiene diagramma&#10;&#10;Descrizione generata automaticamente">
            <a:hlinkClick r:id="rId11" action="ppaction://hlinksldjump"/>
            <a:extLst>
              <a:ext uri="{FF2B5EF4-FFF2-40B4-BE49-F238E27FC236}">
                <a16:creationId xmlns:a16="http://schemas.microsoft.com/office/drawing/2014/main" id="{4C2A655D-77A3-1740-66AA-E9665EDD1A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0E56453-3DC7-D821-E432-4C0D5A3D3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Il sistema delle Nazioni Unite:</a:t>
            </a:r>
            <a:br>
              <a:rPr lang="it-IT" altLang="it-IT" sz="3600" b="1" dirty="0">
                <a:solidFill>
                  <a:srgbClr val="C90519"/>
                </a:solidFill>
              </a:rPr>
            </a:br>
            <a:r>
              <a:rPr lang="it-IT" altLang="it-IT" sz="3600" b="1" dirty="0">
                <a:solidFill>
                  <a:srgbClr val="C90519"/>
                </a:solidFill>
              </a:rPr>
              <a:t>opportunità di lavoro (12/18)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B3F1D95-7AC3-313D-B23C-9EB765567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77736"/>
            <a:ext cx="8642350" cy="51847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400" dirty="0">
                <a:latin typeface="+mj-lt"/>
              </a:rPr>
              <a:t>Alle organizzazioni Internazionali si accede tramite concorso.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400" dirty="0">
                <a:solidFill>
                  <a:srgbClr val="C90519"/>
                </a:solidFill>
                <a:latin typeface="+mj-lt"/>
              </a:rPr>
              <a:t>Figure professionali previste: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400" dirty="0">
                <a:latin typeface="+mj-lt"/>
              </a:rPr>
              <a:t>Personale impiegatizio (General Staff - G)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400" dirty="0">
                <a:latin typeface="+mj-lt"/>
              </a:rPr>
              <a:t>Incarichi per cui è richiesta la laurea (da P1 e P5)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400" dirty="0">
                <a:latin typeface="+mj-lt"/>
              </a:rPr>
              <a:t>Alta Dirigenza (da D1 a D2)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solidFill>
                <a:srgbClr val="C90519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dirty="0">
                <a:solidFill>
                  <a:srgbClr val="C90519"/>
                </a:solidFill>
                <a:latin typeface="+mj-lt"/>
              </a:rPr>
              <a:t>Requisiti generalmente richiesti dagli avvisi: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>
                <a:latin typeface="+mj-lt"/>
              </a:rPr>
              <a:t>Età non superiore ad un certo limite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>
                <a:latin typeface="+mj-lt"/>
              </a:rPr>
              <a:t>Esperienza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>
                <a:latin typeface="+mj-lt"/>
              </a:rPr>
              <a:t>Formazione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>
                <a:latin typeface="+mj-lt"/>
              </a:rPr>
              <a:t>Conoscenza delle lingue (in particolare inglese)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>
                <a:latin typeface="+mj-lt"/>
              </a:rPr>
              <a:t>Capacità/attitudini (flessibilità, spirito d’iniziativa, equilibrio di giudizio, capacità progettuali e relazionali, disponibilità a viaggiare, etc.)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latin typeface="+mj-lt"/>
            </a:endParaRPr>
          </a:p>
        </p:txBody>
      </p:sp>
      <p:pic>
        <p:nvPicPr>
          <p:cNvPr id="2" name="Immagine 1" descr="Immagine che contiene diagramma&#10;&#10;Descrizione generat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F791ECA7-F4FA-5381-BC64-EB2F97C3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42" y="334736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s in a JRS primary school in Bunj, South Sudan. (Paul Jeffrey / Misean Cara)">
            <a:extLst>
              <a:ext uri="{FF2B5EF4-FFF2-40B4-BE49-F238E27FC236}">
                <a16:creationId xmlns:a16="http://schemas.microsoft.com/office/drawing/2014/main" id="{F52D0B2A-04D6-64A6-74F7-5361CCA52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r="1254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1A9410-4B1F-5E65-3169-B3A2E771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3181"/>
            <a:ext cx="8229600" cy="1143000"/>
          </a:xfrm>
          <a:solidFill>
            <a:schemeClr val="bg1">
              <a:alpha val="42340"/>
            </a:schemeClr>
          </a:solidFill>
        </p:spPr>
        <p:txBody>
          <a:bodyPr>
            <a:normAutofit fontScale="90000"/>
          </a:bodyPr>
          <a:lstStyle/>
          <a:p>
            <a:r>
              <a:rPr lang="it-IT" altLang="it-IT" sz="4400" b="1" dirty="0"/>
              <a:t>Formazione specialistica </a:t>
            </a:r>
            <a:br>
              <a:rPr lang="it-IT" altLang="it-IT" sz="4400" b="1" dirty="0"/>
            </a:br>
            <a:r>
              <a:rPr lang="it-IT" altLang="it-IT" sz="4400" b="1" dirty="0"/>
              <a:t>post-laurea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140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1A6BE0-B58F-1E36-39F2-F3369130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82311"/>
            <a:ext cx="8229600" cy="4525963"/>
          </a:xfrm>
        </p:spPr>
        <p:txBody>
          <a:bodyPr/>
          <a:lstStyle/>
          <a:p>
            <a:pPr algn="l"/>
            <a:r>
              <a:rPr lang="it-IT" sz="2400" b="0" i="0" u="none" strike="noStrike" dirty="0">
                <a:solidFill>
                  <a:srgbClr val="0066CC"/>
                </a:solidFill>
                <a:effectLst/>
                <a:latin typeface="Arial" panose="020B0604020202020204" pitchFamily="34" charset="0"/>
                <a:hlinkClick r:id="rId2" tooltip="United Nations Careers"/>
              </a:rPr>
              <a:t>United Nations Careers website</a:t>
            </a:r>
            <a:endParaRPr lang="it-IT" sz="2400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400" b="0" i="0" u="none" strike="noStrike" dirty="0">
                <a:solidFill>
                  <a:srgbClr val="0066CC"/>
                </a:solidFill>
                <a:effectLst/>
                <a:latin typeface="Arial" panose="020B0604020202020204" pitchFamily="34" charset="0"/>
                <a:hlinkClick r:id="rId3" tooltip="United Nations Careers - Facebook page"/>
              </a:rPr>
              <a:t>United Nations Careers – Facebook page</a:t>
            </a:r>
            <a:endParaRPr lang="it-IT" sz="2400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400" b="0" i="0" u="none" strike="noStrike" dirty="0">
                <a:solidFill>
                  <a:srgbClr val="0066CC"/>
                </a:solidFill>
                <a:effectLst/>
                <a:latin typeface="Arial" panose="020B0604020202020204" pitchFamily="34" charset="0"/>
                <a:hlinkClick r:id="rId4" tooltip="United Nations Careers - Twitter page"/>
              </a:rPr>
              <a:t>United Nations Careers – Twitter account</a:t>
            </a:r>
            <a:endParaRPr lang="it-IT" sz="2400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400" b="0" i="0" u="none" strike="noStrike" dirty="0">
                <a:solidFill>
                  <a:srgbClr val="0066CC"/>
                </a:solidFill>
                <a:effectLst/>
                <a:latin typeface="Arial" panose="020B0604020202020204" pitchFamily="34" charset="0"/>
                <a:hlinkClick r:id="rId5" tooltip="United Nations Careers - LinkedIn page"/>
              </a:rPr>
              <a:t>United Nations Careers – LinkedIn account</a:t>
            </a:r>
            <a:endParaRPr lang="it-IT" sz="2400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400" b="0" i="0" u="none" strike="noStrike" dirty="0">
                <a:solidFill>
                  <a:srgbClr val="0066CC"/>
                </a:solidFill>
                <a:effectLst/>
                <a:latin typeface="Arial" panose="020B0604020202020204" pitchFamily="34" charset="0"/>
                <a:hlinkClick r:id="rId6" tooltip="United Nations YouTube channel"/>
              </a:rPr>
              <a:t>United Nations YouTube channel</a:t>
            </a:r>
            <a:endParaRPr lang="it-IT" sz="2400" b="0" i="0" u="none" strike="noStrike" dirty="0">
              <a:solidFill>
                <a:srgbClr val="0066CC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it-IT" sz="2800" dirty="0">
              <a:solidFill>
                <a:srgbClr val="0066CC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F674CE3-D152-770C-5169-538383748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Il sistema delle Nazioni Unite:</a:t>
            </a:r>
            <a:br>
              <a:rPr lang="it-IT" altLang="it-IT" sz="3600" b="1" dirty="0">
                <a:solidFill>
                  <a:srgbClr val="C90519"/>
                </a:solidFill>
              </a:rPr>
            </a:br>
            <a:r>
              <a:rPr lang="it-IT" altLang="it-IT" sz="3600" b="1" dirty="0">
                <a:solidFill>
                  <a:srgbClr val="C90519"/>
                </a:solidFill>
              </a:rPr>
              <a:t>opportunità di lavoro (13/18)</a:t>
            </a:r>
          </a:p>
        </p:txBody>
      </p:sp>
      <p:pic>
        <p:nvPicPr>
          <p:cNvPr id="5" name="Immagine 4" descr="Immagine che contiene diagramma&#10;&#10;Descrizione generata automaticamente">
            <a:hlinkClick r:id="rId7" action="ppaction://hlinksldjump"/>
            <a:extLst>
              <a:ext uri="{FF2B5EF4-FFF2-40B4-BE49-F238E27FC236}">
                <a16:creationId xmlns:a16="http://schemas.microsoft.com/office/drawing/2014/main" id="{7D32BB00-2C4A-3F84-6930-3D03EB8E3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442" y="5302178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A3B48E-D14A-A7A4-6B3A-EAE53A18F049}"/>
              </a:ext>
            </a:extLst>
          </p:cNvPr>
          <p:cNvSpPr txBox="1"/>
          <p:nvPr/>
        </p:nvSpPr>
        <p:spPr>
          <a:xfrm>
            <a:off x="187325" y="3699036"/>
            <a:ext cx="8801100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400" dirty="0">
                <a:solidFill>
                  <a:srgbClr val="303030"/>
                </a:solidFill>
                <a:latin typeface="+mj-lt"/>
                <a:hlinkClick r:id="rId9"/>
              </a:rPr>
              <a:t>P</a:t>
            </a:r>
            <a:r>
              <a:rPr lang="it-IT" sz="2400" i="0" dirty="0">
                <a:solidFill>
                  <a:srgbClr val="303030"/>
                </a:solidFill>
                <a:effectLst/>
                <a:latin typeface="+mj-lt"/>
                <a:hlinkClick r:id="rId9"/>
              </a:rPr>
              <a:t>ortale Join - IT </a:t>
            </a:r>
            <a:r>
              <a:rPr lang="it-IT" sz="2400" i="0" dirty="0">
                <a:solidFill>
                  <a:srgbClr val="303030"/>
                </a:solidFill>
                <a:effectLst/>
                <a:latin typeface="+mj-lt"/>
              </a:rPr>
              <a:t>del Ministero degli Affari Esteri.</a:t>
            </a:r>
            <a:endParaRPr lang="it-IT" sz="2400" dirty="0">
              <a:solidFill>
                <a:srgbClr val="303030"/>
              </a:solidFill>
              <a:latin typeface="+mj-lt"/>
            </a:endParaRPr>
          </a:p>
          <a:p>
            <a:pPr marL="38100" lvl="1">
              <a:lnSpc>
                <a:spcPct val="80000"/>
              </a:lnSpc>
            </a:pPr>
            <a:r>
              <a:rPr lang="it-IT" sz="2400" b="0" i="0" dirty="0">
                <a:solidFill>
                  <a:srgbClr val="303030"/>
                </a:solidFill>
                <a:effectLst/>
                <a:latin typeface="+mj-lt"/>
              </a:rPr>
              <a:t>Attraverso il portale è possibile:</a:t>
            </a:r>
          </a:p>
          <a:p>
            <a:pPr marL="3810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rgbClr val="303030"/>
                </a:solidFill>
                <a:effectLst/>
                <a:latin typeface="+mj-lt"/>
              </a:rPr>
              <a:t>effettuare ricerche sulle posizioni pubblicate dalle organizzazioni internazionali;</a:t>
            </a:r>
          </a:p>
          <a:p>
            <a:pPr marL="355600" lvl="1" indent="-317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rgbClr val="303030"/>
                </a:solidFill>
                <a:effectLst/>
                <a:latin typeface="+mj-lt"/>
              </a:rPr>
              <a:t>segnalare la propria candidatura al MAECI.</a:t>
            </a:r>
          </a:p>
          <a:p>
            <a:pPr marL="393700" lvl="1">
              <a:lnSpc>
                <a:spcPct val="80000"/>
              </a:lnSpc>
            </a:pPr>
            <a:endParaRPr lang="it-IT" sz="2400" b="0" i="0" dirty="0">
              <a:solidFill>
                <a:srgbClr val="303030"/>
              </a:solidFill>
              <a:effectLst/>
              <a:latin typeface="+mj-lt"/>
            </a:endParaRPr>
          </a:p>
          <a:p>
            <a:pPr marL="0" lvl="1">
              <a:lnSpc>
                <a:spcPct val="80000"/>
              </a:lnSpc>
            </a:pPr>
            <a:r>
              <a:rPr lang="it-IT" sz="2400" b="0" i="0" dirty="0" err="1">
                <a:effectLst/>
                <a:latin typeface="+mj-lt"/>
              </a:rPr>
              <a:t>Vd</a:t>
            </a:r>
            <a:r>
              <a:rPr lang="it-IT" sz="2400" b="0" i="0" dirty="0">
                <a:effectLst/>
                <a:latin typeface="+mj-lt"/>
              </a:rPr>
              <a:t>. anche </a:t>
            </a:r>
            <a:r>
              <a:rPr lang="it-IT" sz="2400" b="0" i="0" dirty="0">
                <a:effectLst/>
                <a:latin typeface="+mj-lt"/>
                <a:hlinkClick r:id="rId10" action="ppaction://hlinksldjump"/>
              </a:rPr>
              <a:t>pagine</a:t>
            </a:r>
            <a:r>
              <a:rPr lang="it-IT" sz="2400" b="0" i="0" dirty="0">
                <a:effectLst/>
                <a:latin typeface="+mj-lt"/>
              </a:rPr>
              <a:t> su JPO, JDP, </a:t>
            </a:r>
            <a:r>
              <a:rPr lang="it-IT" sz="2400" b="0" i="1" dirty="0" err="1">
                <a:effectLst/>
                <a:latin typeface="+mj-lt"/>
              </a:rPr>
              <a:t>Fellowship</a:t>
            </a:r>
            <a:r>
              <a:rPr lang="it-IT" sz="2400" b="0" i="1" dirty="0">
                <a:effectLst/>
                <a:latin typeface="+mj-lt"/>
              </a:rPr>
              <a:t> </a:t>
            </a:r>
            <a:r>
              <a:rPr lang="it-IT" sz="2400" b="0" i="1" dirty="0" err="1">
                <a:effectLst/>
                <a:latin typeface="+mj-lt"/>
              </a:rPr>
              <a:t>program</a:t>
            </a:r>
            <a:r>
              <a:rPr lang="it-IT" sz="2400" b="0" i="0" dirty="0">
                <a:effectLst/>
                <a:latin typeface="+mj-lt"/>
              </a:rPr>
              <a:t>,…</a:t>
            </a:r>
          </a:p>
          <a:p>
            <a:pPr marL="533400" lvl="1" indent="-1397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it-IT" altLang="it-IT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117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28EF5461-8C67-A899-707A-47C949C44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162" y="60409"/>
            <a:ext cx="7559675" cy="504825"/>
          </a:xfrm>
        </p:spPr>
        <p:txBody>
          <a:bodyPr>
            <a:noAutofit/>
          </a:bodyPr>
          <a:lstStyle/>
          <a:p>
            <a:pPr algn="l" eaLnBrk="1" hangingPunct="1"/>
            <a:br>
              <a:rPr lang="it-IT" altLang="it-IT" sz="4000" b="1" dirty="0">
                <a:solidFill>
                  <a:srgbClr val="C90519"/>
                </a:solidFill>
              </a:rPr>
            </a:br>
            <a:r>
              <a:rPr lang="it-IT" altLang="it-IT" sz="4000" b="1" dirty="0">
                <a:solidFill>
                  <a:srgbClr val="C90519"/>
                </a:solidFill>
              </a:rPr>
              <a:t>L’Unione Europea (14/18)</a:t>
            </a: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ECC4BD8A-6353-8DC0-A943-C0BB3B2DD5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7" y="1145593"/>
            <a:ext cx="8135938" cy="54625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it-IT" altLang="it-IT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2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400" b="1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200" b="1" dirty="0">
              <a:solidFill>
                <a:schemeClr val="tx1"/>
              </a:solidFill>
            </a:endParaRPr>
          </a:p>
        </p:txBody>
      </p:sp>
      <p:pic>
        <p:nvPicPr>
          <p:cNvPr id="2" name="Immagine 1" descr="Immagine che contiene diagramma&#10;&#10;Descrizione generat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12EA35C1-8843-66FD-1629-12AF9A2C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44E36C-197A-5E6B-F3BE-1FACB4898EC1}"/>
              </a:ext>
            </a:extLst>
          </p:cNvPr>
          <p:cNvSpPr txBox="1">
            <a:spLocks noChangeArrowheads="1"/>
          </p:cNvSpPr>
          <p:nvPr/>
        </p:nvSpPr>
        <p:spPr>
          <a:xfrm>
            <a:off x="682625" y="1145593"/>
            <a:ext cx="8064500" cy="5102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it-IT" sz="2800" dirty="0"/>
              <a:t>La Commissione Europea opera nei due campi di azione politica della </a:t>
            </a:r>
            <a:r>
              <a:rPr lang="it-IT" altLang="it-IT" sz="2800" dirty="0">
                <a:hlinkClick r:id="rId4"/>
              </a:rPr>
              <a:t>cooperazione allo sviluppo </a:t>
            </a:r>
            <a:r>
              <a:rPr lang="it-IT" altLang="it-IT" sz="2800" dirty="0"/>
              <a:t>e degli </a:t>
            </a:r>
            <a:r>
              <a:rPr lang="it-IT" sz="2800" dirty="0">
                <a:solidFill>
                  <a:srgbClr val="171A22"/>
                </a:solidFill>
                <a:effectLst/>
                <a:hlinkClick r:id="rId5"/>
              </a:rPr>
              <a:t>aiuti umanitari e protezione civile</a:t>
            </a:r>
            <a:r>
              <a:rPr lang="it-IT" sz="2800" dirty="0">
                <a:solidFill>
                  <a:srgbClr val="171A22"/>
                </a:solidFill>
                <a:effectLst/>
              </a:rPr>
              <a:t>.</a:t>
            </a:r>
          </a:p>
          <a:p>
            <a:pPr marL="0" indent="0">
              <a:buNone/>
            </a:pPr>
            <a:endParaRPr lang="it-IT" altLang="it-IT" sz="2800" dirty="0"/>
          </a:p>
          <a:p>
            <a:pPr marL="0" indent="0">
              <a:buNone/>
            </a:pPr>
            <a:r>
              <a:rPr lang="it-IT" altLang="it-IT" sz="2800" dirty="0">
                <a:latin typeface="+mj-lt"/>
              </a:rPr>
              <a:t>Nella Commissione Europea la </a:t>
            </a:r>
            <a:r>
              <a:rPr lang="en-US" sz="2800" dirty="0">
                <a:latin typeface="+mj-lt"/>
                <a:hlinkClick r:id="rId6"/>
              </a:rPr>
              <a:t>DG* INTPA </a:t>
            </a:r>
            <a:r>
              <a:rPr lang="en-US" sz="2800" dirty="0">
                <a:latin typeface="+mj-lt"/>
              </a:rPr>
              <a:t>(</a:t>
            </a:r>
            <a:r>
              <a:rPr lang="en-US" sz="2800" dirty="0" err="1">
                <a:latin typeface="+mj-lt"/>
              </a:rPr>
              <a:t>Parternariati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Internazionali</a:t>
            </a:r>
            <a:r>
              <a:rPr lang="en-US" sz="2800" dirty="0">
                <a:latin typeface="+mj-lt"/>
              </a:rPr>
              <a:t>) e la </a:t>
            </a:r>
            <a:r>
              <a:rPr lang="it-IT" altLang="it-IT" sz="2800" dirty="0">
                <a:latin typeface="+mj-lt"/>
                <a:hlinkClick r:id="rId7"/>
              </a:rPr>
              <a:t>DG* ECHO </a:t>
            </a:r>
            <a:r>
              <a:rPr lang="it-IT" altLang="it-IT" sz="2800" dirty="0">
                <a:latin typeface="+mj-lt"/>
              </a:rPr>
              <a:t>(</a:t>
            </a:r>
            <a:r>
              <a:rPr lang="it-IT" sz="2800" dirty="0">
                <a:latin typeface="+mj-lt"/>
              </a:rPr>
              <a:t>Protezione Civile Europea e Operazioni di Aiuto Umanitario) si occupano di cooperazione internazionale.</a:t>
            </a:r>
          </a:p>
          <a:p>
            <a:pPr marL="0" indent="0">
              <a:buFont typeface="Arial"/>
              <a:buNone/>
            </a:pPr>
            <a:endParaRPr lang="it-IT" altLang="it-IT" sz="2800" dirty="0">
              <a:latin typeface="+mj-lt"/>
            </a:endParaRPr>
          </a:p>
          <a:p>
            <a:pPr marL="0" indent="0">
              <a:buFont typeface="Arial"/>
              <a:buNone/>
            </a:pPr>
            <a:r>
              <a:rPr lang="it-IT" altLang="it-IT" sz="2800" dirty="0">
                <a:latin typeface="+mj-lt"/>
              </a:rPr>
              <a:t>In questa </a:t>
            </a:r>
            <a:r>
              <a:rPr lang="it-IT" altLang="it-IT" sz="2800" dirty="0">
                <a:latin typeface="+mj-lt"/>
                <a:hlinkClick r:id="rId8"/>
              </a:rPr>
              <a:t>pagina</a:t>
            </a:r>
            <a:r>
              <a:rPr lang="it-IT" altLang="it-IT" sz="2800" dirty="0">
                <a:latin typeface="+mj-lt"/>
              </a:rPr>
              <a:t> c’è una presentazione dei programmi e finanziamenti per la cooperazione internazionale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2800" dirty="0">
              <a:latin typeface="+mj-lt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altLang="it-IT" sz="2800" dirty="0">
              <a:latin typeface="+mj-lt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2000" dirty="0">
                <a:latin typeface="+mj-lt"/>
              </a:rPr>
              <a:t>*: DG= Direzione Generale, equivalente ad un Ministero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1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>
            <a:extLst>
              <a:ext uri="{FF2B5EF4-FFF2-40B4-BE49-F238E27FC236}">
                <a16:creationId xmlns:a16="http://schemas.microsoft.com/office/drawing/2014/main" id="{ECC4BD8A-6353-8DC0-A943-C0BB3B2DD5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7" y="1145593"/>
            <a:ext cx="8135938" cy="54625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it-IT" altLang="it-IT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2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400" b="1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it-IT" altLang="it-IT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200" b="1" dirty="0">
              <a:solidFill>
                <a:schemeClr val="tx1"/>
              </a:solidFill>
            </a:endParaRPr>
          </a:p>
        </p:txBody>
      </p:sp>
      <p:pic>
        <p:nvPicPr>
          <p:cNvPr id="2" name="Immagine 1" descr="Immagine che contiene diagramma&#10;&#10;Descrizione generat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12EA35C1-8843-66FD-1629-12AF9A2C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44E36C-197A-5E6B-F3BE-1FACB4898EC1}"/>
              </a:ext>
            </a:extLst>
          </p:cNvPr>
          <p:cNvSpPr txBox="1">
            <a:spLocks noChangeArrowheads="1"/>
          </p:cNvSpPr>
          <p:nvPr/>
        </p:nvSpPr>
        <p:spPr>
          <a:xfrm>
            <a:off x="715421" y="1755775"/>
            <a:ext cx="8064500" cy="510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it-IT" sz="2800" dirty="0"/>
              <a:t>La Commissione Europea organizza la partecipazione di volontari alle iniziative di cooperazione allo sviluppo tramite gli </a:t>
            </a:r>
            <a:r>
              <a:rPr lang="it-IT" sz="2800" i="1" dirty="0">
                <a:hlinkClick r:id="rId4"/>
              </a:rPr>
              <a:t>EU Aid Volunteers</a:t>
            </a:r>
            <a:r>
              <a:rPr lang="it-IT" sz="2800" dirty="0"/>
              <a:t> </a:t>
            </a:r>
            <a:r>
              <a:rPr lang="it-IT" altLang="it-IT" sz="2800" dirty="0"/>
              <a:t> che sono ora riorganizzati nelle </a:t>
            </a:r>
            <a:r>
              <a:rPr lang="it-IT" altLang="it-IT" sz="2800" i="1" dirty="0">
                <a:hlinkClick r:id="rId5"/>
              </a:rPr>
              <a:t>European Solidarity Corps</a:t>
            </a:r>
            <a:r>
              <a:rPr lang="it-IT" altLang="it-IT" sz="2800" i="1" dirty="0"/>
              <a:t> </a:t>
            </a:r>
            <a:r>
              <a:rPr lang="it-IT" altLang="it-IT" sz="2800" dirty="0"/>
              <a:t>che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dipendono dalla DG </a:t>
            </a:r>
            <a:r>
              <a:rPr 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Istruzione, gioventù, cultura e sport.</a:t>
            </a:r>
          </a:p>
          <a:p>
            <a:pPr marL="0" indent="0">
              <a:buNone/>
            </a:pPr>
            <a:endParaRPr lang="it-IT" altLang="it-IT" sz="160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5069EA1-1706-06B2-BFFA-1080D20E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71" y="57409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it-IT" altLang="it-IT" sz="3600" b="1" dirty="0">
                <a:solidFill>
                  <a:srgbClr val="C90519"/>
                </a:solidFill>
                <a:latin typeface="+mj-lt"/>
              </a:rPr>
              <a:t>L’Unione Europea e i volontari per la cooperazione internazionale (15/18)</a:t>
            </a:r>
            <a:br>
              <a:rPr lang="it-IT" altLang="it-IT" sz="4400" b="1" dirty="0">
                <a:solidFill>
                  <a:srgbClr val="C90519"/>
                </a:solidFill>
                <a:latin typeface="+mj-lt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60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79A5DE2-F900-2B35-1946-6DB0AA5E2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7" y="201386"/>
            <a:ext cx="82296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Altre organizzazioni internazionali (16/18)</a:t>
            </a:r>
            <a:endParaRPr lang="it-IT" altLang="it-IT" sz="3600" b="0" dirty="0">
              <a:solidFill>
                <a:srgbClr val="C90519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5420907-B70D-0545-4A18-FC0514AD7C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7" y="1458686"/>
            <a:ext cx="8499475" cy="2362200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sz="2800" dirty="0">
                <a:hlinkClick r:id="rId2"/>
              </a:rPr>
              <a:t>COE</a:t>
            </a:r>
            <a:r>
              <a:rPr lang="it-IT" altLang="it-IT" sz="2800" dirty="0"/>
              <a:t> (Consiglio d'Europa)</a:t>
            </a:r>
          </a:p>
          <a:p>
            <a:r>
              <a:rPr lang="it-IT" altLang="it-IT" sz="2800" dirty="0">
                <a:hlinkClick r:id="rId3"/>
              </a:rPr>
              <a:t>OSCE</a:t>
            </a:r>
            <a:r>
              <a:rPr lang="it-IT" altLang="it-IT" sz="2800" dirty="0"/>
              <a:t> (</a:t>
            </a:r>
            <a:r>
              <a:rPr lang="it-IT" altLang="it-IT" sz="2800" i="1" dirty="0"/>
              <a:t>Organization for Security and </a:t>
            </a:r>
            <a:r>
              <a:rPr lang="it-IT" altLang="it-IT" sz="2800" i="1" dirty="0" err="1"/>
              <a:t>Cooperation</a:t>
            </a:r>
            <a:r>
              <a:rPr lang="it-IT" altLang="it-IT" sz="2800" i="1" dirty="0"/>
              <a:t> in Europe</a:t>
            </a:r>
            <a:r>
              <a:rPr lang="it-IT" altLang="it-IT" sz="2800" dirty="0"/>
              <a:t>) con il </a:t>
            </a:r>
            <a:r>
              <a:rPr lang="it-IT" altLang="it-IT" sz="2800" dirty="0">
                <a:hlinkClick r:id="rId4"/>
              </a:rPr>
              <a:t>DAC</a:t>
            </a:r>
            <a:r>
              <a:rPr lang="it-IT" altLang="it-IT" sz="2800" dirty="0"/>
              <a:t> (</a:t>
            </a:r>
            <a:r>
              <a:rPr lang="it-IT" altLang="it-IT" sz="2800" i="1" dirty="0"/>
              <a:t>Development Assistance Committee</a:t>
            </a:r>
            <a:r>
              <a:rPr lang="it-IT" altLang="it-IT" sz="2800" dirty="0"/>
              <a:t>)</a:t>
            </a:r>
          </a:p>
          <a:p>
            <a:r>
              <a:rPr lang="it-IT" altLang="it-IT" sz="2800" dirty="0">
                <a:hlinkClick r:id="rId5"/>
              </a:rPr>
              <a:t>IUCN</a:t>
            </a:r>
            <a:r>
              <a:rPr lang="it-IT" altLang="it-IT" sz="2800" dirty="0"/>
              <a:t> (</a:t>
            </a:r>
            <a:r>
              <a:rPr lang="it-IT" altLang="it-IT" sz="2800" i="1" dirty="0"/>
              <a:t>International Union for the </a:t>
            </a:r>
            <a:r>
              <a:rPr lang="it-IT" altLang="it-IT" sz="2800" i="1" dirty="0" err="1"/>
              <a:t>Conservation</a:t>
            </a:r>
            <a:r>
              <a:rPr lang="it-IT" altLang="it-IT" sz="2800" i="1" dirty="0"/>
              <a:t> of Nature</a:t>
            </a:r>
            <a:r>
              <a:rPr lang="it-IT" altLang="it-IT" sz="2800" dirty="0"/>
              <a:t>)</a:t>
            </a:r>
          </a:p>
          <a:p>
            <a:r>
              <a:rPr lang="it-IT" altLang="it-IT" sz="2800" dirty="0">
                <a:hlinkClick r:id="rId6"/>
              </a:rPr>
              <a:t>ICRC</a:t>
            </a:r>
            <a:r>
              <a:rPr lang="it-IT" altLang="it-IT" sz="2800" dirty="0"/>
              <a:t> (</a:t>
            </a:r>
            <a:r>
              <a:rPr lang="it-IT" altLang="it-IT" sz="2800" i="1" dirty="0"/>
              <a:t>International Committee of Red Cross</a:t>
            </a:r>
            <a:r>
              <a:rPr lang="it-IT" altLang="it-IT" sz="2800" dirty="0"/>
              <a:t>)</a:t>
            </a:r>
          </a:p>
          <a:p>
            <a:pPr eaLnBrk="1" hangingPunct="1"/>
            <a:endParaRPr lang="en-GB" altLang="it-IT" sz="2800" dirty="0"/>
          </a:p>
          <a:p>
            <a:pPr eaLnBrk="1" hangingPunct="1"/>
            <a:endParaRPr lang="en-GB" altLang="it-IT" sz="2800" dirty="0"/>
          </a:p>
          <a:p>
            <a:pPr eaLnBrk="1" hangingPunct="1"/>
            <a:endParaRPr lang="en-GB" altLang="it-IT" sz="28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it-IT" altLang="it-IT" sz="2400" b="1" dirty="0"/>
          </a:p>
        </p:txBody>
      </p:sp>
      <p:pic>
        <p:nvPicPr>
          <p:cNvPr id="2" name="Immagine 1" descr="Immagine che contiene diagramma&#10;&#10;Descrizione generata automaticamente">
            <a:hlinkClick r:id="rId7" action="ppaction://hlinksldjump"/>
            <a:extLst>
              <a:ext uri="{FF2B5EF4-FFF2-40B4-BE49-F238E27FC236}">
                <a16:creationId xmlns:a16="http://schemas.microsoft.com/office/drawing/2014/main" id="{6A6D1F20-C54D-732B-4EB4-5AD62BEDF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80D093-B6DA-842A-5DA6-CFC82FDA004C}"/>
              </a:ext>
            </a:extLst>
          </p:cNvPr>
          <p:cNvSpPr txBox="1"/>
          <p:nvPr/>
        </p:nvSpPr>
        <p:spPr>
          <a:xfrm>
            <a:off x="327566" y="5194300"/>
            <a:ext cx="7447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+mj-lt"/>
              </a:rPr>
              <a:t>Una particolare categoria di istituzioni è quella delle organizzazioni di ricerca (</a:t>
            </a:r>
            <a:r>
              <a:rPr lang="it-IT" sz="2400" dirty="0" err="1">
                <a:latin typeface="+mj-lt"/>
              </a:rPr>
              <a:t>vd</a:t>
            </a:r>
            <a:r>
              <a:rPr lang="it-IT" sz="2400" dirty="0">
                <a:latin typeface="+mj-lt"/>
              </a:rPr>
              <a:t>. </a:t>
            </a:r>
            <a:r>
              <a:rPr lang="it-IT" sz="2400" i="1" dirty="0">
                <a:latin typeface="+mj-lt"/>
              </a:rPr>
              <a:t>slide</a:t>
            </a:r>
            <a:r>
              <a:rPr lang="it-IT" sz="2400" dirty="0">
                <a:latin typeface="+mj-lt"/>
              </a:rPr>
              <a:t> successiva)</a:t>
            </a:r>
          </a:p>
        </p:txBody>
      </p:sp>
    </p:spTree>
    <p:extLst>
      <p:ext uri="{BB962C8B-B14F-4D97-AF65-F5344CB8AC3E}">
        <p14:creationId xmlns:p14="http://schemas.microsoft.com/office/powerpoint/2010/main" val="3946537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79A5DE2-F900-2B35-1946-6DB0AA5E2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7" y="201386"/>
            <a:ext cx="82296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Altre organizzazioni internazionali: le istituzioni di ricerca (17/18)</a:t>
            </a:r>
            <a:endParaRPr lang="it-IT" altLang="it-IT" sz="3600" b="0" dirty="0">
              <a:solidFill>
                <a:srgbClr val="C90519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5420907-B70D-0545-4A18-FC0514AD7C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7" y="1458686"/>
            <a:ext cx="8499475" cy="2362200"/>
          </a:xfrm>
        </p:spPr>
        <p:txBody>
          <a:bodyPr>
            <a:noAutofit/>
          </a:bodyPr>
          <a:lstStyle/>
          <a:p>
            <a:r>
              <a:rPr lang="it-IT" altLang="it-IT" sz="2400" dirty="0">
                <a:latin typeface="+mj-lt"/>
                <a:hlinkClick r:id="rId2"/>
              </a:rPr>
              <a:t>CGIAR</a:t>
            </a:r>
            <a:r>
              <a:rPr lang="it-IT" altLang="it-IT" sz="2400" dirty="0">
                <a:latin typeface="+mj-lt"/>
              </a:rPr>
              <a:t> (</a:t>
            </a:r>
            <a:r>
              <a:rPr lang="it-IT" altLang="it-IT" sz="2400" i="1" dirty="0">
                <a:latin typeface="+mj-lt"/>
              </a:rPr>
              <a:t>Consultative Group on International </a:t>
            </a:r>
            <a:r>
              <a:rPr lang="it-IT" altLang="it-IT" sz="2400" i="1" dirty="0" err="1">
                <a:latin typeface="+mj-lt"/>
              </a:rPr>
              <a:t>Agricultural</a:t>
            </a:r>
            <a:r>
              <a:rPr lang="it-IT" altLang="it-IT" sz="2400" i="1" dirty="0">
                <a:latin typeface="+mj-lt"/>
              </a:rPr>
              <a:t> </a:t>
            </a:r>
            <a:r>
              <a:rPr lang="it-IT" altLang="it-IT" sz="2400" i="1" dirty="0" err="1">
                <a:latin typeface="+mj-lt"/>
              </a:rPr>
              <a:t>Research</a:t>
            </a:r>
            <a:r>
              <a:rPr lang="it-IT" altLang="it-IT" sz="2400" dirty="0">
                <a:latin typeface="+mj-lt"/>
              </a:rPr>
              <a:t>) </a:t>
            </a:r>
          </a:p>
          <a:p>
            <a:r>
              <a:rPr lang="it-IT" altLang="it-IT" sz="2400" dirty="0">
                <a:latin typeface="+mj-lt"/>
              </a:rPr>
              <a:t>Il </a:t>
            </a:r>
            <a:r>
              <a:rPr lang="it-IT" altLang="it-IT" sz="2400" dirty="0">
                <a:latin typeface="+mj-lt"/>
                <a:hlinkClick r:id="rId3"/>
              </a:rPr>
              <a:t>CATIE</a:t>
            </a:r>
            <a:r>
              <a:rPr lang="it-IT" altLang="it-IT" sz="2400" dirty="0">
                <a:latin typeface="+mj-lt"/>
              </a:rPr>
              <a:t> (</a:t>
            </a:r>
            <a:r>
              <a:rPr lang="it-IT" sz="2400" b="0" i="1" dirty="0">
                <a:effectLst/>
                <a:latin typeface="+mj-lt"/>
              </a:rPr>
              <a:t>Centro </a:t>
            </a:r>
            <a:r>
              <a:rPr lang="it-IT" sz="2400" b="0" i="1" dirty="0" err="1">
                <a:effectLst/>
                <a:latin typeface="+mj-lt"/>
              </a:rPr>
              <a:t>Agronómico</a:t>
            </a:r>
            <a:r>
              <a:rPr lang="it-IT" sz="2400" b="0" i="1" dirty="0">
                <a:effectLst/>
                <a:latin typeface="+mj-lt"/>
              </a:rPr>
              <a:t> </a:t>
            </a:r>
            <a:r>
              <a:rPr lang="it-IT" sz="2400" b="0" i="1" dirty="0" err="1">
                <a:effectLst/>
                <a:latin typeface="+mj-lt"/>
              </a:rPr>
              <a:t>Tropical</a:t>
            </a:r>
            <a:r>
              <a:rPr lang="it-IT" sz="2400" b="0" i="1" dirty="0">
                <a:effectLst/>
                <a:latin typeface="+mj-lt"/>
              </a:rPr>
              <a:t> de </a:t>
            </a:r>
            <a:r>
              <a:rPr lang="it-IT" sz="2400" b="0" i="1" dirty="0" err="1">
                <a:effectLst/>
                <a:latin typeface="+mj-lt"/>
              </a:rPr>
              <a:t>Investigación</a:t>
            </a:r>
            <a:r>
              <a:rPr lang="it-IT" sz="2400" b="0" i="1" dirty="0">
                <a:effectLst/>
                <a:latin typeface="+mj-lt"/>
              </a:rPr>
              <a:t> y </a:t>
            </a:r>
            <a:r>
              <a:rPr lang="it-IT" sz="2400" b="0" i="1" dirty="0" err="1">
                <a:effectLst/>
                <a:latin typeface="+mj-lt"/>
              </a:rPr>
              <a:t>Enseñanza</a:t>
            </a:r>
            <a:r>
              <a:rPr lang="it-IT" sz="2400" b="0" i="0" dirty="0">
                <a:effectLst/>
                <a:latin typeface="+mj-lt"/>
              </a:rPr>
              <a:t>)</a:t>
            </a:r>
            <a:endParaRPr lang="it-IT" altLang="it-IT" sz="2400" dirty="0">
              <a:latin typeface="+mj-lt"/>
            </a:endParaRPr>
          </a:p>
          <a:p>
            <a:r>
              <a:rPr lang="it-IT" altLang="it-IT" sz="2400" dirty="0">
                <a:latin typeface="+mj-lt"/>
              </a:rPr>
              <a:t>Il </a:t>
            </a:r>
            <a:r>
              <a:rPr lang="it-IT" altLang="it-IT" sz="2400" dirty="0">
                <a:latin typeface="+mj-lt"/>
                <a:hlinkClick r:id="rId4"/>
              </a:rPr>
              <a:t>CIRAD</a:t>
            </a:r>
            <a:r>
              <a:rPr lang="it-IT" altLang="it-IT" sz="2400" dirty="0">
                <a:latin typeface="+mj-lt"/>
              </a:rPr>
              <a:t> (</a:t>
            </a:r>
            <a:r>
              <a:rPr lang="it-IT" sz="2400" b="0" i="1" dirty="0">
                <a:solidFill>
                  <a:srgbClr val="202124"/>
                </a:solidFill>
                <a:effectLst/>
                <a:latin typeface="+mj-lt"/>
              </a:rPr>
              <a:t>Centre de </a:t>
            </a:r>
            <a:r>
              <a:rPr lang="it-IT" sz="2400" i="1" dirty="0" err="1">
                <a:solidFill>
                  <a:srgbClr val="202124"/>
                </a:solidFill>
                <a:latin typeface="+mj-lt"/>
              </a:rPr>
              <a:t>C</a:t>
            </a:r>
            <a:r>
              <a:rPr lang="it-IT" sz="2400" b="0" i="1" dirty="0" err="1">
                <a:solidFill>
                  <a:srgbClr val="202124"/>
                </a:solidFill>
                <a:effectLst/>
                <a:latin typeface="+mj-lt"/>
              </a:rPr>
              <a:t>oopération</a:t>
            </a:r>
            <a:r>
              <a:rPr lang="it-IT" sz="2400" b="0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it-IT" sz="2400" i="1" dirty="0" err="1">
                <a:solidFill>
                  <a:srgbClr val="202124"/>
                </a:solidFill>
                <a:latin typeface="+mj-lt"/>
              </a:rPr>
              <a:t>I</a:t>
            </a:r>
            <a:r>
              <a:rPr lang="it-IT" sz="2400" b="0" i="1" dirty="0" err="1">
                <a:solidFill>
                  <a:srgbClr val="202124"/>
                </a:solidFill>
                <a:effectLst/>
                <a:latin typeface="+mj-lt"/>
              </a:rPr>
              <a:t>nternationale</a:t>
            </a:r>
            <a:r>
              <a:rPr lang="it-IT" sz="2400" b="0" i="1" dirty="0">
                <a:solidFill>
                  <a:srgbClr val="202124"/>
                </a:solidFill>
                <a:effectLst/>
                <a:latin typeface="+mj-lt"/>
              </a:rPr>
              <a:t> en </a:t>
            </a:r>
            <a:r>
              <a:rPr lang="it-IT" sz="2400" i="1" dirty="0">
                <a:solidFill>
                  <a:srgbClr val="202124"/>
                </a:solidFill>
                <a:latin typeface="+mj-lt"/>
              </a:rPr>
              <a:t>R</a:t>
            </a:r>
            <a:r>
              <a:rPr lang="it-IT" sz="2400" b="0" i="1" dirty="0">
                <a:solidFill>
                  <a:srgbClr val="202124"/>
                </a:solidFill>
                <a:effectLst/>
                <a:latin typeface="+mj-lt"/>
              </a:rPr>
              <a:t>echerche </a:t>
            </a:r>
            <a:r>
              <a:rPr lang="it-IT" sz="2400" i="1" dirty="0" err="1">
                <a:solidFill>
                  <a:srgbClr val="202124"/>
                </a:solidFill>
                <a:latin typeface="+mj-lt"/>
              </a:rPr>
              <a:t>A</a:t>
            </a:r>
            <a:r>
              <a:rPr lang="it-IT" sz="2400" b="0" i="1" dirty="0" err="1">
                <a:solidFill>
                  <a:srgbClr val="202124"/>
                </a:solidFill>
                <a:effectLst/>
                <a:latin typeface="+mj-lt"/>
              </a:rPr>
              <a:t>gronomique</a:t>
            </a:r>
            <a:r>
              <a:rPr lang="it-IT" sz="2400" b="0" i="1" dirty="0">
                <a:solidFill>
                  <a:srgbClr val="202124"/>
                </a:solidFill>
                <a:effectLst/>
                <a:latin typeface="+mj-lt"/>
              </a:rPr>
              <a:t> pour le </a:t>
            </a:r>
            <a:r>
              <a:rPr lang="it-IT" sz="2400" i="1" dirty="0" err="1">
                <a:solidFill>
                  <a:srgbClr val="202124"/>
                </a:solidFill>
                <a:latin typeface="+mj-lt"/>
              </a:rPr>
              <a:t>D</a:t>
            </a:r>
            <a:r>
              <a:rPr lang="it-IT" sz="2400" b="0" i="1" dirty="0" err="1">
                <a:solidFill>
                  <a:srgbClr val="202124"/>
                </a:solidFill>
                <a:effectLst/>
                <a:latin typeface="+mj-lt"/>
              </a:rPr>
              <a:t>éveloppement</a:t>
            </a:r>
            <a:r>
              <a:rPr lang="it-IT" sz="2400" b="0" i="0" dirty="0">
                <a:solidFill>
                  <a:srgbClr val="202124"/>
                </a:solidFill>
                <a:effectLst/>
                <a:latin typeface="+mj-lt"/>
              </a:rPr>
              <a:t>)</a:t>
            </a:r>
            <a:endParaRPr lang="it-IT" altLang="it-IT" sz="2400" dirty="0">
              <a:latin typeface="+mj-lt"/>
            </a:endParaRPr>
          </a:p>
          <a:p>
            <a:r>
              <a:rPr lang="it-IT" altLang="it-IT" sz="2400" dirty="0">
                <a:latin typeface="+mj-lt"/>
              </a:rPr>
              <a:t>La </a:t>
            </a:r>
            <a:r>
              <a:rPr lang="it-IT" altLang="it-IT" sz="2400" dirty="0">
                <a:latin typeface="+mj-lt"/>
                <a:hlinkClick r:id="rId5"/>
              </a:rPr>
              <a:t>WAR</a:t>
            </a:r>
            <a:r>
              <a:rPr lang="it-IT" altLang="it-IT" sz="2400" dirty="0">
                <a:latin typeface="+mj-lt"/>
              </a:rPr>
              <a:t> (</a:t>
            </a:r>
            <a:r>
              <a:rPr lang="it-IT" sz="2400" b="0" i="1" dirty="0">
                <a:solidFill>
                  <a:srgbClr val="333333"/>
                </a:solidFill>
                <a:effectLst/>
                <a:latin typeface="+mj-lt"/>
              </a:rPr>
              <a:t>Wageningen University &amp; </a:t>
            </a:r>
            <a:r>
              <a:rPr lang="it-IT" sz="2400" b="0" i="1" dirty="0" err="1">
                <a:solidFill>
                  <a:srgbClr val="333333"/>
                </a:solidFill>
                <a:effectLst/>
                <a:latin typeface="+mj-lt"/>
              </a:rPr>
              <a:t>Research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)</a:t>
            </a:r>
            <a:endParaRPr lang="it-IT" altLang="it-IT" sz="2400" dirty="0">
              <a:latin typeface="+mj-lt"/>
            </a:endParaRPr>
          </a:p>
          <a:p>
            <a:r>
              <a:rPr lang="it-IT" altLang="it-IT" sz="2400" dirty="0">
                <a:latin typeface="+mj-lt"/>
              </a:rPr>
              <a:t>… </a:t>
            </a:r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4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it-IT" altLang="it-IT" sz="2000" b="1" dirty="0"/>
          </a:p>
        </p:txBody>
      </p:sp>
      <p:pic>
        <p:nvPicPr>
          <p:cNvPr id="2" name="Immagine 1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6A6D1F20-C54D-732B-4EB4-5AD62BEDF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71E2EE-8D50-1182-DF1C-5FE34705AF1C}"/>
              </a:ext>
            </a:extLst>
          </p:cNvPr>
          <p:cNvSpPr txBox="1"/>
          <p:nvPr/>
        </p:nvSpPr>
        <p:spPr>
          <a:xfrm>
            <a:off x="609600" y="5039542"/>
            <a:ext cx="650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400" dirty="0">
                <a:latin typeface="+mj-lt"/>
              </a:rPr>
              <a:t>Ogni organizzazione nel proprio sito ha una        pagina con informazioni sui bandi per assunzioni (</a:t>
            </a:r>
            <a:r>
              <a:rPr lang="it-IT" altLang="it-IT" sz="2400" dirty="0" err="1">
                <a:latin typeface="+mj-lt"/>
              </a:rPr>
              <a:t>vd</a:t>
            </a:r>
            <a:r>
              <a:rPr lang="it-IT" altLang="it-IT" sz="2400" dirty="0">
                <a:latin typeface="+mj-lt"/>
              </a:rPr>
              <a:t>., ad es., il </a:t>
            </a:r>
            <a:r>
              <a:rPr lang="en-GB" altLang="it-IT" sz="2400" dirty="0">
                <a:latin typeface="+mj-lt"/>
                <a:hlinkClick r:id="rId8"/>
              </a:rPr>
              <a:t>CGIAR</a:t>
            </a:r>
            <a:r>
              <a:rPr lang="en-GB" altLang="it-IT" sz="2400" dirty="0">
                <a:latin typeface="+mj-lt"/>
              </a:rPr>
              <a:t>)</a:t>
            </a:r>
            <a:endParaRPr lang="it-IT" alt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9075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79A5DE2-F900-2B35-1946-6DB0AA5E2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566" y="113393"/>
            <a:ext cx="82296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Altre organizzazioni internazionali: le istituzioni di ricerca (18/18)</a:t>
            </a:r>
            <a:endParaRPr lang="it-IT" altLang="it-IT" sz="3600" b="0" dirty="0">
              <a:solidFill>
                <a:srgbClr val="C90519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5420907-B70D-0545-4A18-FC0514AD7C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6959" y="1434623"/>
            <a:ext cx="8499475" cy="236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altLang="it-IT" sz="2400" dirty="0"/>
              <a:t>L’articolazione del </a:t>
            </a:r>
            <a:r>
              <a:rPr lang="it-IT" altLang="it-IT" sz="2400" dirty="0">
                <a:hlinkClick r:id="rId2"/>
              </a:rPr>
              <a:t>CGIAR</a:t>
            </a:r>
            <a:r>
              <a:rPr lang="it-IT" altLang="it-IT" sz="2400" dirty="0"/>
              <a:t> basata su 15 organismi di ricerca specializzati nel campo agricolo, forestale e (in parte) veterinario.</a:t>
            </a:r>
            <a:endParaRPr lang="en-GB" altLang="it-IT" sz="24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en-GB" altLang="it-IT" sz="2000" dirty="0"/>
          </a:p>
          <a:p>
            <a:pPr eaLnBrk="1" hangingPunct="1"/>
            <a:endParaRPr lang="en-GB" altLang="it-IT" sz="1800" dirty="0"/>
          </a:p>
          <a:p>
            <a:pPr eaLnBrk="1" hangingPunct="1"/>
            <a:endParaRPr lang="en-GB" altLang="it-IT" sz="1800" dirty="0"/>
          </a:p>
          <a:p>
            <a:pPr eaLnBrk="1" hangingPunct="1"/>
            <a:endParaRPr lang="en-GB" altLang="it-IT" sz="1800" dirty="0"/>
          </a:p>
          <a:p>
            <a:pPr eaLnBrk="1" hangingPunct="1"/>
            <a:endParaRPr lang="en-GB" altLang="it-IT" sz="1800" dirty="0"/>
          </a:p>
          <a:p>
            <a:pPr eaLnBrk="1" hangingPunct="1"/>
            <a:endParaRPr lang="en-GB" altLang="it-IT" sz="1800" dirty="0"/>
          </a:p>
          <a:p>
            <a:pPr eaLnBrk="1" hangingPunct="1"/>
            <a:endParaRPr lang="en-GB" altLang="it-IT" sz="1800" dirty="0"/>
          </a:p>
          <a:p>
            <a:pPr eaLnBrk="1" hangingPunct="1"/>
            <a:endParaRPr lang="it-IT" altLang="it-IT" sz="1800" b="1" dirty="0"/>
          </a:p>
        </p:txBody>
      </p:sp>
      <p:pic>
        <p:nvPicPr>
          <p:cNvPr id="2" name="Immagine 1" descr="Immagine che contiene diagramma&#10;&#10;Descrizione generata automaticamente">
            <a:hlinkClick r:id="rId3" action="ppaction://hlinksldjump"/>
            <a:extLst>
              <a:ext uri="{FF2B5EF4-FFF2-40B4-BE49-F238E27FC236}">
                <a16:creationId xmlns:a16="http://schemas.microsoft.com/office/drawing/2014/main" id="{6A6D1F20-C54D-732B-4EB4-5AD62BEDF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201" y="5049921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96B516-2251-0C72-EE7B-EC382649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6" y="2615723"/>
            <a:ext cx="6972585" cy="348629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316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albero, terreno, erba&#10;&#10;Descrizione generata automaticamente">
            <a:extLst>
              <a:ext uri="{FF2B5EF4-FFF2-40B4-BE49-F238E27FC236}">
                <a16:creationId xmlns:a16="http://schemas.microsoft.com/office/drawing/2014/main" id="{6D50AA19-CCFE-4FD7-3B4A-BA7432823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9143980" cy="6857990"/>
          </a:xfrm>
          <a:prstGeom prst="rect">
            <a:avLst/>
          </a:prstGeom>
          <a:noFill/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7CC5A071-9ADD-CECF-C055-5F584B58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8677"/>
            <a:ext cx="8229600" cy="1143000"/>
          </a:xfrm>
          <a:solidFill>
            <a:schemeClr val="bg1">
              <a:alpha val="42340"/>
            </a:schemeClr>
          </a:solidFill>
        </p:spPr>
        <p:txBody>
          <a:bodyPr>
            <a:normAutofit fontScale="90000"/>
          </a:bodyPr>
          <a:lstStyle/>
          <a:p>
            <a:r>
              <a:rPr lang="it-IT" altLang="it-IT" sz="4400" b="1" dirty="0"/>
              <a:t>Consulenza e libera professione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054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D91E7-770A-C141-989E-9E767E62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01" y="201386"/>
            <a:ext cx="8877300" cy="1143000"/>
          </a:xfrm>
        </p:spPr>
        <p:txBody>
          <a:bodyPr>
            <a:noAutofit/>
          </a:bodyPr>
          <a:lstStyle/>
          <a:p>
            <a:pPr algn="l"/>
            <a:r>
              <a:rPr lang="it-IT" sz="3600" b="1" dirty="0">
                <a:solidFill>
                  <a:srgbClr val="C00000"/>
                </a:solidFill>
              </a:rPr>
              <a:t>Consulenza e libera professione (1/2)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689EE2-2ECE-C26E-0832-D58B6106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66" y="116601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>
                <a:latin typeface="+mj-lt"/>
              </a:rPr>
              <a:t>Sono numerose le risorse in rete per offerte di lavoro nel campo della cooperazione internazionale:</a:t>
            </a:r>
          </a:p>
          <a:p>
            <a:pPr marL="0" indent="0">
              <a:buNone/>
            </a:pPr>
            <a:r>
              <a:rPr lang="it-IT" dirty="0">
                <a:solidFill>
                  <a:srgbClr val="C90519"/>
                </a:solidFill>
                <a:latin typeface="+mj-lt"/>
              </a:rPr>
              <a:t>Siti internazionali:</a:t>
            </a:r>
          </a:p>
          <a:p>
            <a:pPr fontAlgn="base"/>
            <a:r>
              <a:rPr lang="it-IT" sz="2000" i="0" dirty="0">
                <a:solidFill>
                  <a:srgbClr val="111111"/>
                </a:solidFill>
                <a:effectLst/>
                <a:latin typeface="+mj-lt"/>
              </a:rPr>
              <a:t>La sezione </a:t>
            </a:r>
            <a:r>
              <a:rPr lang="it-IT" sz="2000" i="1" u="none" strike="noStrike" dirty="0">
                <a:solidFill>
                  <a:srgbClr val="FC5B4E"/>
                </a:solidFill>
                <a:effectLst/>
                <a:latin typeface="+mj-lt"/>
                <a:hlinkClick r:id="rId2"/>
              </a:rPr>
              <a:t>Trending Jobs</a:t>
            </a:r>
            <a:r>
              <a:rPr lang="it-IT" sz="2000" i="0" dirty="0">
                <a:solidFill>
                  <a:srgbClr val="111111"/>
                </a:solidFill>
                <a:effectLst/>
                <a:latin typeface="+mj-lt"/>
              </a:rPr>
              <a:t> </a:t>
            </a:r>
            <a:r>
              <a:rPr lang="it-IT" sz="2000" dirty="0">
                <a:solidFill>
                  <a:srgbClr val="303030"/>
                </a:solidFill>
                <a:latin typeface="+mj-lt"/>
              </a:rPr>
              <a:t>del</a:t>
            </a:r>
            <a:r>
              <a:rPr lang="it-IT" sz="2000" i="0" dirty="0">
                <a:solidFill>
                  <a:srgbClr val="111111"/>
                </a:solidFill>
                <a:effectLst/>
                <a:latin typeface="+mj-lt"/>
              </a:rPr>
              <a:t> sito </a:t>
            </a:r>
            <a:r>
              <a:rPr lang="it-IT" sz="2000" i="1" dirty="0" err="1">
                <a:solidFill>
                  <a:srgbClr val="111111"/>
                </a:solidFill>
                <a:effectLst/>
                <a:latin typeface="+mj-lt"/>
              </a:rPr>
              <a:t>Devex</a:t>
            </a:r>
            <a:r>
              <a:rPr lang="it-IT" sz="2000" i="1" dirty="0">
                <a:solidFill>
                  <a:srgbClr val="111111"/>
                </a:solidFill>
                <a:effectLst/>
                <a:latin typeface="+mj-lt"/>
              </a:rPr>
              <a:t> International Development Business</a:t>
            </a:r>
            <a:r>
              <a:rPr lang="it-IT" sz="2000" i="0" dirty="0">
                <a:solidFill>
                  <a:srgbClr val="111111"/>
                </a:solidFill>
                <a:effectLst/>
                <a:latin typeface="+mj-lt"/>
              </a:rPr>
              <a:t> al servizio di professionisti della cooperazione, agenzie e ONG</a:t>
            </a:r>
            <a:r>
              <a:rPr lang="it-IT" sz="1200" b="0" i="0" dirty="0">
                <a:solidFill>
                  <a:srgbClr val="111111"/>
                </a:solidFill>
                <a:effectLst/>
                <a:latin typeface="Titillium Web" pitchFamily="2" charset="77"/>
              </a:rPr>
              <a:t>. </a:t>
            </a:r>
          </a:p>
          <a:p>
            <a:pPr fontAlgn="base"/>
            <a:r>
              <a:rPr lang="it-IT" sz="2000" dirty="0">
                <a:solidFill>
                  <a:srgbClr val="111111"/>
                </a:solidFill>
                <a:latin typeface="+mj-lt"/>
              </a:rPr>
              <a:t>La Commissione Europea                                                                 ha un </a:t>
            </a:r>
            <a:r>
              <a:rPr lang="it-IT" sz="2000" dirty="0">
                <a:solidFill>
                  <a:srgbClr val="111111"/>
                </a:solidFill>
                <a:latin typeface="+mj-lt"/>
                <a:hlinkClick r:id="rId3"/>
              </a:rPr>
              <a:t>sito</a:t>
            </a:r>
            <a:r>
              <a:rPr lang="it-IT" sz="2000" dirty="0">
                <a:solidFill>
                  <a:srgbClr val="111111"/>
                </a:solidFill>
                <a:latin typeface="+mj-lt"/>
              </a:rPr>
              <a:t> per le offerte di                                                            posizioni lavorative</a:t>
            </a:r>
            <a:endParaRPr lang="it-IT" sz="2000" b="0" i="0" dirty="0">
              <a:solidFill>
                <a:srgbClr val="111111"/>
              </a:solidFill>
              <a:effectLst/>
              <a:latin typeface="+mj-lt"/>
            </a:endParaRPr>
          </a:p>
          <a:p>
            <a:pPr fontAlgn="base"/>
            <a:r>
              <a:rPr lang="it-IT" sz="2000" b="0" i="0" dirty="0" err="1">
                <a:effectLst/>
                <a:latin typeface="+mj-lt"/>
              </a:rPr>
              <a:t>Vd</a:t>
            </a:r>
            <a:r>
              <a:rPr lang="it-IT" sz="2000" b="0" i="0" dirty="0">
                <a:effectLst/>
                <a:latin typeface="+mj-lt"/>
              </a:rPr>
              <a:t>. anche </a:t>
            </a:r>
            <a:r>
              <a:rPr lang="it-IT" sz="2000" b="0" i="0" dirty="0">
                <a:effectLst/>
                <a:latin typeface="+mj-lt"/>
                <a:hlinkClick r:id="rId4" action="ppaction://hlinksldjump"/>
              </a:rPr>
              <a:t>pagine</a:t>
            </a:r>
            <a:r>
              <a:rPr lang="it-IT" sz="2000" b="0" i="0" dirty="0">
                <a:effectLst/>
                <a:latin typeface="+mj-lt"/>
              </a:rPr>
              <a:t> su JPO </a:t>
            </a:r>
          </a:p>
          <a:p>
            <a:pPr marL="0" indent="0" fontAlgn="base">
              <a:buNone/>
            </a:pPr>
            <a:r>
              <a:rPr lang="it-IT" sz="2000" b="0" i="0" dirty="0">
                <a:effectLst/>
                <a:latin typeface="+mj-lt"/>
              </a:rPr>
              <a:t>     e JPD</a:t>
            </a:r>
          </a:p>
          <a:p>
            <a:pPr fontAlgn="base"/>
            <a:endParaRPr lang="it-IT" sz="2400" dirty="0">
              <a:latin typeface="+mj-lt"/>
            </a:endParaRPr>
          </a:p>
          <a:p>
            <a:pPr algn="l" fontAlgn="base"/>
            <a:endParaRPr lang="it-IT" b="0" i="0" dirty="0">
              <a:solidFill>
                <a:srgbClr val="000000"/>
              </a:solidFill>
              <a:effectLst/>
              <a:latin typeface="+mj-lt"/>
            </a:endParaRPr>
          </a:p>
          <a:p>
            <a:pPr lvl="1"/>
            <a:endParaRPr lang="it-IT" dirty="0"/>
          </a:p>
        </p:txBody>
      </p:sp>
      <p:pic>
        <p:nvPicPr>
          <p:cNvPr id="4" name="Immagine 3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9EBA8B50-B78C-2552-5467-AA2422174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01" y="5246574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>
            <a:hlinkClick r:id="rId3"/>
            <a:extLst>
              <a:ext uri="{FF2B5EF4-FFF2-40B4-BE49-F238E27FC236}">
                <a16:creationId xmlns:a16="http://schemas.microsoft.com/office/drawing/2014/main" id="{5C7478F9-1BAF-8C2E-A441-FC5891FAD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384" y="3280892"/>
            <a:ext cx="5080000" cy="27350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4721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D91E7-770A-C141-989E-9E767E62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0"/>
            <a:ext cx="8877300" cy="1143000"/>
          </a:xfrm>
        </p:spPr>
        <p:txBody>
          <a:bodyPr>
            <a:noAutofit/>
          </a:bodyPr>
          <a:lstStyle/>
          <a:p>
            <a:pPr algn="l"/>
            <a:r>
              <a:rPr lang="it-IT" sz="3600" b="1" dirty="0">
                <a:solidFill>
                  <a:srgbClr val="C00000"/>
                </a:solidFill>
              </a:rPr>
              <a:t>Consulenza e libera professione (2/2)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689EE2-2ECE-C26E-0832-D58B6106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66" y="100636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C90519"/>
                </a:solidFill>
                <a:latin typeface="+mj-lt"/>
              </a:rPr>
              <a:t>Siti nazionali:</a:t>
            </a:r>
          </a:p>
          <a:p>
            <a:pPr fontAlgn="base"/>
            <a:r>
              <a:rPr lang="it-IT" sz="2000" b="0" i="0" u="none" strike="noStrike" dirty="0">
                <a:solidFill>
                  <a:srgbClr val="3997F1"/>
                </a:solidFill>
                <a:effectLst/>
                <a:latin typeface="+mj-lt"/>
                <a:hlinkClick r:id="rId2"/>
              </a:rPr>
              <a:t>Banca Dati Gsesp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  (Gruppo Selezione Esperti) gestita dal MAECI.</a:t>
            </a:r>
            <a:r>
              <a:rPr lang="it-IT" sz="2000" i="0" dirty="0">
                <a:solidFill>
                  <a:srgbClr val="000000"/>
                </a:solidFill>
                <a:effectLst/>
                <a:latin typeface="+mj-lt"/>
              </a:rPr>
              <a:t> Si può effettuare la ricerca per Paese di destinazione e per 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p</a:t>
            </a:r>
            <a:r>
              <a:rPr lang="it-IT" sz="2000" i="0" dirty="0">
                <a:solidFill>
                  <a:srgbClr val="000000"/>
                </a:solidFill>
                <a:effectLst/>
                <a:latin typeface="+mj-lt"/>
              </a:rPr>
              <a:t>rofilo 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professionale, arrivando a una scheda analitica delle prestazioni richieste, della durata, delle condizioni economiche, del progetto di riferimento.</a:t>
            </a:r>
            <a:r>
              <a:rPr lang="it-IT" sz="2000" dirty="0">
                <a:latin typeface="+mj-lt"/>
              </a:rPr>
              <a:t> </a:t>
            </a:r>
          </a:p>
          <a:p>
            <a:pPr fontAlgn="base"/>
            <a:r>
              <a:rPr lang="it-IT" sz="2000" dirty="0">
                <a:latin typeface="+mj-lt"/>
              </a:rPr>
              <a:t>Il </a:t>
            </a:r>
            <a:r>
              <a:rPr lang="it-IT" altLang="it-IT" sz="2000" dirty="0">
                <a:latin typeface="+mj-lt"/>
                <a:hlinkClick r:id="rId3"/>
              </a:rPr>
              <a:t>link</a:t>
            </a:r>
            <a:r>
              <a:rPr lang="it-IT" altLang="it-IT" sz="2000" dirty="0">
                <a:latin typeface="+mj-lt"/>
              </a:rPr>
              <a:t> al </a:t>
            </a:r>
            <a:r>
              <a:rPr lang="it-IT" sz="2000" dirty="0">
                <a:latin typeface="+mj-lt"/>
              </a:rPr>
              <a:t>sito dell’AICS </a:t>
            </a:r>
            <a:r>
              <a:rPr lang="it-IT" altLang="it-IT" sz="2000" dirty="0">
                <a:latin typeface="+mj-lt"/>
              </a:rPr>
              <a:t>degli avvisi per selezione di personale</a:t>
            </a:r>
          </a:p>
          <a:p>
            <a:pPr fontAlgn="base"/>
            <a:r>
              <a:rPr lang="it-IT" sz="2000" dirty="0">
                <a:latin typeface="+mj-lt"/>
              </a:rPr>
              <a:t>Il </a:t>
            </a:r>
            <a:r>
              <a:rPr lang="it-IT" sz="2000" dirty="0">
                <a:solidFill>
                  <a:srgbClr val="303030"/>
                </a:solidFill>
                <a:latin typeface="+mj-lt"/>
                <a:hlinkClick r:id="rId4"/>
              </a:rPr>
              <a:t>P</a:t>
            </a:r>
            <a:r>
              <a:rPr lang="it-IT" sz="2000" i="0" dirty="0">
                <a:solidFill>
                  <a:srgbClr val="303030"/>
                </a:solidFill>
                <a:effectLst/>
                <a:latin typeface="+mj-lt"/>
                <a:hlinkClick r:id="rId4"/>
              </a:rPr>
              <a:t>ortale Join – IT</a:t>
            </a:r>
            <a:r>
              <a:rPr lang="it-IT" sz="2000" i="0" dirty="0">
                <a:solidFill>
                  <a:srgbClr val="303030"/>
                </a:solidFill>
                <a:effectLst/>
                <a:latin typeface="+mj-lt"/>
              </a:rPr>
              <a:t> </a:t>
            </a:r>
          </a:p>
          <a:p>
            <a:pPr fontAlgn="base"/>
            <a:r>
              <a:rPr lang="it-IT" sz="2000" dirty="0">
                <a:solidFill>
                  <a:srgbClr val="303030"/>
                </a:solidFill>
                <a:latin typeface="+mj-lt"/>
              </a:rPr>
              <a:t>La </a:t>
            </a:r>
            <a:r>
              <a:rPr lang="it-IT" sz="2000" dirty="0">
                <a:solidFill>
                  <a:srgbClr val="303030"/>
                </a:solidFill>
                <a:latin typeface="+mj-lt"/>
                <a:hlinkClick r:id="rId5"/>
              </a:rPr>
              <a:t>sezione Lavoro </a:t>
            </a:r>
            <a:r>
              <a:rPr lang="it-IT" sz="2000" dirty="0">
                <a:solidFill>
                  <a:srgbClr val="303030"/>
                </a:solidFill>
                <a:latin typeface="+mj-lt"/>
              </a:rPr>
              <a:t>del sito </a:t>
            </a:r>
            <a:r>
              <a:rPr lang="it-IT" sz="2000" dirty="0" err="1">
                <a:solidFill>
                  <a:srgbClr val="303030"/>
                </a:solidFill>
                <a:latin typeface="+mj-lt"/>
              </a:rPr>
              <a:t>Info.cooperazione</a:t>
            </a:r>
            <a:endParaRPr lang="it-IT" sz="2000" dirty="0">
              <a:latin typeface="+mj-lt"/>
            </a:endParaRPr>
          </a:p>
          <a:p>
            <a:pPr fontAlgn="base"/>
            <a:r>
              <a:rPr lang="it-IT" sz="2000" dirty="0">
                <a:latin typeface="+mj-lt"/>
              </a:rPr>
              <a:t>Il servizio del VIS sulle </a:t>
            </a:r>
            <a:r>
              <a:rPr lang="it-IT" sz="2000" dirty="0">
                <a:latin typeface="+mj-lt"/>
                <a:hlinkClick r:id="rId6"/>
              </a:rPr>
              <a:t>offerte di lavoro</a:t>
            </a:r>
            <a:endParaRPr lang="it-IT" sz="2000" dirty="0">
              <a:latin typeface="+mj-lt"/>
            </a:endParaRPr>
          </a:p>
          <a:p>
            <a:pPr fontAlgn="base"/>
            <a:r>
              <a:rPr lang="it-IT" sz="2000" dirty="0">
                <a:latin typeface="+mj-lt"/>
              </a:rPr>
              <a:t>Il sito </a:t>
            </a:r>
            <a:r>
              <a:rPr lang="it-IT" sz="2000" dirty="0">
                <a:latin typeface="+mj-lt"/>
                <a:hlinkClick r:id="rId7"/>
              </a:rPr>
              <a:t>Lavorare Nel Mondo</a:t>
            </a:r>
            <a:endParaRPr lang="it-IT" sz="2000" dirty="0">
              <a:latin typeface="+mj-lt"/>
            </a:endParaRPr>
          </a:p>
          <a:p>
            <a:pPr fontAlgn="base"/>
            <a:r>
              <a:rPr lang="it-IT" sz="2000" dirty="0">
                <a:latin typeface="+mj-lt"/>
              </a:rPr>
              <a:t>Il </a:t>
            </a:r>
            <a:r>
              <a:rPr lang="it-IT" sz="2000" dirty="0">
                <a:latin typeface="+mj-lt"/>
                <a:hlinkClick r:id="rId8"/>
              </a:rPr>
              <a:t>sito COCIS</a:t>
            </a:r>
            <a:r>
              <a:rPr lang="it-IT" sz="2000" dirty="0">
                <a:latin typeface="+mj-lt"/>
              </a:rPr>
              <a:t> e quello della </a:t>
            </a:r>
            <a:r>
              <a:rPr lang="it-IT" sz="2000" dirty="0">
                <a:latin typeface="+mj-lt"/>
                <a:hlinkClick r:id="rId9"/>
              </a:rPr>
              <a:t>FOCSIV</a:t>
            </a:r>
            <a:endParaRPr lang="it-IT" sz="2000" dirty="0">
              <a:latin typeface="+mj-lt"/>
            </a:endParaRPr>
          </a:p>
          <a:p>
            <a:pPr fontAlgn="base"/>
            <a:endParaRPr lang="it-IT" sz="2400" dirty="0">
              <a:latin typeface="+mj-lt"/>
            </a:endParaRPr>
          </a:p>
          <a:p>
            <a:pPr algn="l" fontAlgn="base"/>
            <a:endParaRPr lang="it-IT" b="0" i="0" dirty="0">
              <a:solidFill>
                <a:srgbClr val="000000"/>
              </a:solidFill>
              <a:effectLst/>
              <a:latin typeface="+mj-lt"/>
            </a:endParaRPr>
          </a:p>
          <a:p>
            <a:pPr lvl="1"/>
            <a:endParaRPr lang="it-IT" dirty="0"/>
          </a:p>
        </p:txBody>
      </p:sp>
      <p:pic>
        <p:nvPicPr>
          <p:cNvPr id="4" name="Immagine 3" descr="Immagine che contiene diagramma&#10;&#10;Descrizione generata automaticamente">
            <a:hlinkClick r:id="rId10" action="ppaction://hlinksldjump"/>
            <a:extLst>
              <a:ext uri="{FF2B5EF4-FFF2-40B4-BE49-F238E27FC236}">
                <a16:creationId xmlns:a16="http://schemas.microsoft.com/office/drawing/2014/main" id="{9EBA8B50-B78C-2552-5467-AA24221749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5993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terreno&#10;&#10;Descrizione generata automaticamente">
            <a:extLst>
              <a:ext uri="{FF2B5EF4-FFF2-40B4-BE49-F238E27FC236}">
                <a16:creationId xmlns:a16="http://schemas.microsoft.com/office/drawing/2014/main" id="{ED8C9511-49E6-3B24-6755-974743C5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536"/>
            <a:ext cx="9227549" cy="6796464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E747858-46B2-3DC9-E381-BEBC67DA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73" y="5450441"/>
            <a:ext cx="8229600" cy="1143000"/>
          </a:xfrm>
          <a:solidFill>
            <a:schemeClr val="bg1">
              <a:alpha val="42340"/>
            </a:schemeClr>
          </a:solidFill>
        </p:spPr>
        <p:txBody>
          <a:bodyPr>
            <a:normAutofit/>
          </a:bodyPr>
          <a:lstStyle/>
          <a:p>
            <a:r>
              <a:rPr lang="it-IT" altLang="it-IT" sz="4400" b="1" dirty="0"/>
              <a:t>Altre informazioni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14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A2FD10CC-546F-12BA-A18A-079E385DA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0816" y="2420321"/>
            <a:ext cx="8215618" cy="4525962"/>
          </a:xfrm>
        </p:spPr>
        <p:txBody>
          <a:bodyPr>
            <a:normAutofit/>
          </a:bodyPr>
          <a:lstStyle/>
          <a:p>
            <a:pPr marL="298450" lvl="1" indent="-298450">
              <a:buFont typeface="Arial" panose="020B0604020202020204" pitchFamily="34" charset="0"/>
              <a:buChar char="•"/>
            </a:pPr>
            <a:r>
              <a:rPr lang="it-IT" altLang="it-IT" sz="3600" dirty="0">
                <a:hlinkClick r:id="rId2" action="ppaction://hlinksldjump"/>
              </a:rPr>
              <a:t>Corsi presso l'Università di Padova</a:t>
            </a:r>
            <a:endParaRPr lang="it-IT" altLang="it-IT" sz="3600" dirty="0"/>
          </a:p>
          <a:p>
            <a:pPr marL="298450" lvl="1" indent="-298450">
              <a:buFont typeface="Arial" panose="020B0604020202020204" pitchFamily="34" charset="0"/>
              <a:buChar char="•"/>
            </a:pPr>
            <a:r>
              <a:rPr lang="it-IT" altLang="it-IT" sz="3600" dirty="0">
                <a:hlinkClick r:id="rId3" action="ppaction://hlinksldjump"/>
              </a:rPr>
              <a:t>Corsi in altre Università in Italia</a:t>
            </a:r>
            <a:endParaRPr lang="it-IT" altLang="it-IT" sz="3600" dirty="0"/>
          </a:p>
          <a:p>
            <a:pPr marL="298450" lvl="1" indent="-298450">
              <a:buFont typeface="Arial" panose="020B0604020202020204" pitchFamily="34" charset="0"/>
              <a:buChar char="•"/>
            </a:pPr>
            <a:r>
              <a:rPr lang="it-IT" altLang="it-IT" sz="3600" dirty="0">
                <a:hlinkClick r:id="rId4" action="ppaction://hlinksldjump"/>
              </a:rPr>
              <a:t>Corsi universitari all’estero</a:t>
            </a:r>
            <a:endParaRPr lang="it-IT" altLang="it-IT" sz="3600" dirty="0"/>
          </a:p>
          <a:p>
            <a:pPr marL="298450" lvl="1" indent="-298450">
              <a:buFont typeface="Arial" panose="020B0604020202020204" pitchFamily="34" charset="0"/>
              <a:buChar char="•"/>
            </a:pPr>
            <a:r>
              <a:rPr lang="it-IT" altLang="it-IT" sz="3600" dirty="0">
                <a:hlinkClick r:id="rId5" action="ppaction://hlinksldjump"/>
              </a:rPr>
              <a:t>Altri corsi</a:t>
            </a:r>
            <a:endParaRPr lang="it-IT" altLang="it-IT" sz="36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5C6F4D5-2954-5EAD-D216-FD0E1C160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19331"/>
            <a:ext cx="8229600" cy="1514005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Formazione specialistica post-laurea (triennale) (1/7)</a:t>
            </a:r>
          </a:p>
        </p:txBody>
      </p:sp>
      <p:pic>
        <p:nvPicPr>
          <p:cNvPr id="4" name="Immagine 3" descr="Immagine che contiene diagramma&#10;&#10;Descrizione generat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34A4D972-87EE-6C41-81A7-3DB8A0958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E040DB7-65E4-0BBA-19BB-1ACAFBDC0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b="1" dirty="0">
                <a:solidFill>
                  <a:srgbClr val="C90519"/>
                </a:solidFill>
              </a:rPr>
              <a:t>Altre informazioni sulla cooperazione allo sviluppo (1/4)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C5C799A-7BB2-5121-55F3-4A8C46A41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9569" y="2027238"/>
            <a:ext cx="8424862" cy="45259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it-IT" altLang="it-IT" sz="3600" dirty="0">
                <a:hlinkClick r:id="rId2" action="ppaction://hlinksldjump"/>
              </a:rPr>
              <a:t>Siti utili</a:t>
            </a:r>
            <a:endParaRPr lang="it-IT" altLang="it-IT" sz="3600" dirty="0"/>
          </a:p>
          <a:p>
            <a:pPr>
              <a:lnSpc>
                <a:spcPct val="200000"/>
              </a:lnSpc>
            </a:pPr>
            <a:r>
              <a:rPr lang="it-IT" altLang="it-IT" sz="3600" dirty="0">
                <a:hlinkClick r:id="rId3" action="ppaction://hlinksldjump"/>
              </a:rPr>
              <a:t>Associazioni internazionali di studenti</a:t>
            </a:r>
            <a:endParaRPr lang="it-IT" altLang="it-IT" sz="3600" dirty="0"/>
          </a:p>
          <a:p>
            <a:pPr>
              <a:lnSpc>
                <a:spcPct val="200000"/>
              </a:lnSpc>
            </a:pPr>
            <a:r>
              <a:rPr lang="it-IT" altLang="it-IT" sz="3600" dirty="0">
                <a:hlinkClick r:id="rId4" action="ppaction://hlinksldjump"/>
              </a:rPr>
              <a:t>Documentazione </a:t>
            </a:r>
            <a:r>
              <a:rPr lang="it-IT" altLang="it-IT" sz="3600" i="1" dirty="0">
                <a:hlinkClick r:id="rId4" action="ppaction://hlinksldjump"/>
              </a:rPr>
              <a:t>online</a:t>
            </a:r>
            <a:endParaRPr lang="it-IT" altLang="it-IT" sz="1600" i="1" dirty="0"/>
          </a:p>
        </p:txBody>
      </p:sp>
      <p:pic>
        <p:nvPicPr>
          <p:cNvPr id="2" name="Immagine 1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D73661E1-8581-3578-2DEF-F92FCFDFC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917" y="5421993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E040DB7-65E4-0BBA-19BB-1ACAFBDC0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4000" b="1" dirty="0">
                <a:solidFill>
                  <a:srgbClr val="C00000"/>
                </a:solidFill>
              </a:rPr>
              <a:t>Siti utili </a:t>
            </a:r>
            <a:r>
              <a:rPr lang="it-IT" altLang="it-IT" sz="3600" b="1" dirty="0">
                <a:solidFill>
                  <a:srgbClr val="C90519"/>
                </a:solidFill>
              </a:rPr>
              <a:t>(2/4)</a:t>
            </a:r>
            <a:br>
              <a:rPr lang="it-IT" altLang="it-IT" b="0" dirty="0"/>
            </a:br>
            <a:endParaRPr lang="it-IT" altLang="it-IT" b="0" dirty="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C5C799A-7BB2-5121-55F3-4A8C46A41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7638"/>
            <a:ext cx="8424862" cy="4525962"/>
          </a:xfrm>
        </p:spPr>
        <p:txBody>
          <a:bodyPr>
            <a:normAutofit/>
          </a:bodyPr>
          <a:lstStyle/>
          <a:p>
            <a:r>
              <a:rPr lang="it-IT" altLang="it-IT" sz="3600" dirty="0">
                <a:hlinkClick r:id="rId2"/>
              </a:rPr>
              <a:t>Unimondo</a:t>
            </a:r>
            <a:r>
              <a:rPr lang="it-IT" altLang="it-IT" sz="3600" dirty="0"/>
              <a:t> </a:t>
            </a:r>
            <a:r>
              <a:rPr lang="it-IT" altLang="it-IT" sz="2400" dirty="0"/>
              <a:t>(con una completa </a:t>
            </a:r>
            <a:r>
              <a:rPr lang="it-IT" altLang="it-IT" sz="2400" dirty="0">
                <a:hlinkClick r:id="rId3"/>
              </a:rPr>
              <a:t>lista di link </a:t>
            </a:r>
            <a:r>
              <a:rPr lang="it-IT" altLang="it-IT" sz="2400" dirty="0"/>
              <a:t>ai siti delle organizzazioni che si occupano di Terzo mondo-solidarietà)</a:t>
            </a:r>
          </a:p>
          <a:p>
            <a:pPr eaLnBrk="1" hangingPunct="1"/>
            <a:r>
              <a:rPr lang="it-IT" altLang="it-IT" sz="3600" dirty="0">
                <a:hlinkClick r:id="rId4"/>
              </a:rPr>
              <a:t>Info.Cooperazione</a:t>
            </a:r>
            <a:endParaRPr lang="it-IT" altLang="it-IT" sz="3600" dirty="0"/>
          </a:p>
          <a:p>
            <a:pPr eaLnBrk="1" hangingPunct="1"/>
            <a:r>
              <a:rPr lang="it-IT" altLang="it-IT" sz="3600" dirty="0">
                <a:hlinkClick r:id="rId5"/>
              </a:rPr>
              <a:t>Open Cooperazione</a:t>
            </a:r>
            <a:endParaRPr lang="it-IT" altLang="it-IT" sz="3600" dirty="0"/>
          </a:p>
          <a:p>
            <a:pPr eaLnBrk="1" hangingPunct="1"/>
            <a:r>
              <a:rPr lang="it-IT" altLang="it-IT" sz="3600" dirty="0">
                <a:hlinkClick r:id="rId6"/>
              </a:rPr>
              <a:t>Il portale dei giovani</a:t>
            </a:r>
            <a:endParaRPr lang="it-IT" altLang="it-IT" sz="3600" dirty="0"/>
          </a:p>
          <a:p>
            <a:pPr eaLnBrk="1" hangingPunct="1"/>
            <a:r>
              <a:rPr lang="it-IT" altLang="it-IT" sz="3600" dirty="0">
                <a:hlinkClick r:id="rId7"/>
              </a:rPr>
              <a:t>Campagna 070</a:t>
            </a:r>
            <a:endParaRPr lang="it-IT" altLang="it-IT" sz="3600" dirty="0"/>
          </a:p>
          <a:p>
            <a:pPr eaLnBrk="1" hangingPunct="1">
              <a:buFontTx/>
              <a:buNone/>
            </a:pPr>
            <a:endParaRPr lang="it-IT" altLang="it-IT" sz="1600" b="1" dirty="0"/>
          </a:p>
        </p:txBody>
      </p:sp>
      <p:pic>
        <p:nvPicPr>
          <p:cNvPr id="2" name="Immagine 1" descr="Immagine che contiene diagramma&#10;&#10;Descrizione generata automaticamente">
            <a:hlinkClick r:id="rId8" action="ppaction://hlinksldjump"/>
            <a:extLst>
              <a:ext uri="{FF2B5EF4-FFF2-40B4-BE49-F238E27FC236}">
                <a16:creationId xmlns:a16="http://schemas.microsoft.com/office/drawing/2014/main" id="{D73661E1-8581-3578-2DEF-F92FCFDFC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7917" y="5421993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7644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50C5EC03-ED71-ECE8-BCD0-6DAFBC4C6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4969" y="0"/>
            <a:ext cx="82296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Associazioni internazionali di studenti (3/4)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340D0EB-C28D-307E-0B37-D7CDF3B40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26482"/>
            <a:ext cx="8351838" cy="4886325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Le associazioni internazionali degli studenti offrono la possibilità di realizzare alcune esperienze nel campo della cooperazione:</a:t>
            </a:r>
          </a:p>
          <a:p>
            <a:pPr marL="522288" lvl="1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IFSA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alt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it-IT" alt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it-IT" alt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Students </a:t>
            </a:r>
            <a:r>
              <a:rPr lang="it-IT" alt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lang="it-IT" altLang="it-I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288" lvl="1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IAAS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alt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it-IT" alt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Agricultural</a:t>
            </a:r>
            <a:r>
              <a:rPr lang="it-IT" alt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Association of Students</a:t>
            </a:r>
          </a:p>
          <a:p>
            <a:pPr marL="522288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IVSA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Veterinary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Students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lang="it-I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288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AIESEC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Internationale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Etudiants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en Sciences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Economiques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Commerciales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Altre organizzazioni:</a:t>
            </a:r>
          </a:p>
          <a:p>
            <a:pPr marL="522288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YAP</a:t>
            </a:r>
            <a:r>
              <a:rPr lang="it-IT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Youth Action for </a:t>
            </a:r>
            <a:r>
              <a:rPr lang="it-IT" sz="2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Peace</a:t>
            </a:r>
            <a:endParaRPr lang="it-IT" altLang="it-IT" sz="1600" dirty="0"/>
          </a:p>
          <a:p>
            <a:pPr marL="179388" lvl="1" indent="0" eaLnBrk="1" hangingPunct="1"/>
            <a:endParaRPr lang="it-IT" altLang="it-IT" sz="1600" b="1" dirty="0"/>
          </a:p>
          <a:p>
            <a:pPr marL="179388" lvl="1" indent="0" eaLnBrk="1" hangingPunct="1">
              <a:buFontTx/>
              <a:buNone/>
            </a:pPr>
            <a:endParaRPr lang="it-IT" altLang="it-IT" sz="1600" dirty="0"/>
          </a:p>
          <a:p>
            <a:pPr marL="179388" lvl="1" indent="0" eaLnBrk="1" hangingPunct="1">
              <a:buFontTx/>
              <a:buNone/>
            </a:pPr>
            <a:endParaRPr lang="it-IT" altLang="it-IT" sz="1600" b="1" dirty="0"/>
          </a:p>
          <a:p>
            <a:pPr marL="179388" lvl="1" indent="0" eaLnBrk="1" hangingPunct="1">
              <a:buFontTx/>
              <a:buNone/>
            </a:pPr>
            <a:endParaRPr lang="it-IT" altLang="it-IT" sz="1600" b="1" dirty="0"/>
          </a:p>
          <a:p>
            <a:pPr marL="179388" lvl="1" indent="0" eaLnBrk="1" hangingPunct="1">
              <a:buFontTx/>
              <a:buNone/>
            </a:pPr>
            <a:endParaRPr lang="it-IT" altLang="it-IT" sz="1600" b="1" dirty="0"/>
          </a:p>
          <a:p>
            <a:pPr marL="179388" lvl="1" indent="0" eaLnBrk="1" hangingPunct="1">
              <a:buFontTx/>
              <a:buNone/>
            </a:pPr>
            <a:endParaRPr lang="it-IT" altLang="it-IT" sz="1600" b="1" dirty="0"/>
          </a:p>
          <a:p>
            <a:pPr marL="179388" lvl="1" indent="0" eaLnBrk="1" hangingPunct="1">
              <a:buFontTx/>
              <a:buNone/>
            </a:pPr>
            <a:endParaRPr lang="it-IT" altLang="it-IT" sz="1600" b="1" dirty="0"/>
          </a:p>
          <a:p>
            <a:pPr marL="179388" lvl="1" indent="0" eaLnBrk="1" hangingPunct="1">
              <a:buFontTx/>
              <a:buNone/>
            </a:pPr>
            <a:endParaRPr lang="it-IT" altLang="it-IT" sz="1600" b="1" dirty="0"/>
          </a:p>
        </p:txBody>
      </p:sp>
      <p:pic>
        <p:nvPicPr>
          <p:cNvPr id="2" name="Immagine 1" descr="Immagine che contiene diagramma&#10;&#10;Descrizione generata automaticamente">
            <a:hlinkClick r:id="rId7" action="ppaction://hlinksldjump"/>
            <a:extLst>
              <a:ext uri="{FF2B5EF4-FFF2-40B4-BE49-F238E27FC236}">
                <a16:creationId xmlns:a16="http://schemas.microsoft.com/office/drawing/2014/main" id="{8BD95487-FA5A-F7AF-9AC7-2B66A2FCB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917" y="5421993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77ECC2-6A42-8EDB-5C4A-5D0BB0B9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err="1">
                <a:solidFill>
                  <a:srgbClr val="C00000"/>
                </a:solidFill>
              </a:rPr>
              <a:t>Documentazione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i="1" dirty="0">
                <a:solidFill>
                  <a:srgbClr val="C00000"/>
                </a:solidFill>
              </a:rPr>
              <a:t>online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sulla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cooperazione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allo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sviluppo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it-IT" altLang="it-IT" sz="4000" b="1" dirty="0">
                <a:solidFill>
                  <a:srgbClr val="C90519"/>
                </a:solidFill>
              </a:rPr>
              <a:t>(4/4)</a:t>
            </a:r>
            <a:br>
              <a:rPr lang="it-IT" altLang="it-IT" sz="4000" b="1" dirty="0">
                <a:solidFill>
                  <a:srgbClr val="C90519"/>
                </a:solidFill>
              </a:rPr>
            </a:br>
            <a:r>
              <a:rPr lang="en-GB" sz="2700" dirty="0">
                <a:solidFill>
                  <a:srgbClr val="C00000"/>
                </a:solidFill>
              </a:rPr>
              <a:t>(in progress)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72621B-D0B2-A164-569C-9BAE9A322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AGRIS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un archivio della FAO con la documentazione scientifica e letteratura grigia relativa al settore agricolo e forestale</a:t>
            </a:r>
          </a:p>
          <a:p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CABI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un'organizzazione intergovernativa per lo sviluppo e l'informazione senza scopo di lucro che si concentra principalmente su questioni agricole e ambientali nei paesi in via di sviluppo </a:t>
            </a:r>
          </a:p>
          <a:p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pubblicazioni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e la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biblioteca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di CONCORD Europe</a:t>
            </a:r>
          </a:p>
          <a:p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Guida alla </a:t>
            </a:r>
            <a:r>
              <a:rPr lang="en-GB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partnership</a:t>
            </a:r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Fondazione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Sodalitas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Guida ai </a:t>
            </a:r>
            <a:r>
              <a:rPr lang="it-IT" alt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Village Concept Projects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VCP’S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), progetti di sviluppo intersettoriale realizzati in villaggi rurali in diverse aree del mondo e in particolare nel </a:t>
            </a:r>
            <a:r>
              <a:rPr lang="it-IT" alt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Global South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; prevedono la partecipazione di studenti di diverse aree disciplinari e della popolazione locale.</a:t>
            </a:r>
          </a:p>
        </p:txBody>
      </p:sp>
      <p:pic>
        <p:nvPicPr>
          <p:cNvPr id="4" name="Immagine 3" descr="Immagine che contiene diagramma&#10;&#10;Descrizione generata automaticamente">
            <a:hlinkClick r:id="rId8" action="ppaction://hlinksldjump"/>
            <a:extLst>
              <a:ext uri="{FF2B5EF4-FFF2-40B4-BE49-F238E27FC236}">
                <a16:creationId xmlns:a16="http://schemas.microsoft.com/office/drawing/2014/main" id="{CE6F9D32-7FE9-0A8E-EEFF-1CFAC0C49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7917" y="5421993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859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A275FD5-55CC-06EC-D38D-C9250A48D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2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Corsi di Studio UNIPD (2/7)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7D15B9B0-E22B-B3ED-3EE3-C636DEDFF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1974" y="1143000"/>
            <a:ext cx="8135938" cy="4886325"/>
          </a:xfrm>
        </p:spPr>
        <p:txBody>
          <a:bodyPr>
            <a:noAutofit/>
          </a:bodyPr>
          <a:lstStyle/>
          <a:p>
            <a:pPr marL="11113" lvl="1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it-IT" altLang="it-IT" dirty="0">
                <a:solidFill>
                  <a:srgbClr val="C00000"/>
                </a:solidFill>
                <a:latin typeface="+mj-lt"/>
              </a:rPr>
              <a:t>Lauree Magistrali</a:t>
            </a:r>
          </a:p>
          <a:p>
            <a:pPr marL="354013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9B0014"/>
                </a:solidFill>
                <a:latin typeface="+mj-lt"/>
                <a:hlinkClick r:id="rId2"/>
              </a:rPr>
              <a:t>Sustainable Agriculture</a:t>
            </a:r>
            <a:endParaRPr lang="it-IT" sz="2000" i="1" dirty="0">
              <a:solidFill>
                <a:srgbClr val="9B0014"/>
              </a:solidFill>
              <a:latin typeface="+mj-lt"/>
            </a:endParaRPr>
          </a:p>
          <a:p>
            <a:pPr marL="354013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i="1" u="none" strike="noStrike" dirty="0">
                <a:solidFill>
                  <a:srgbClr val="9B0014"/>
                </a:solidFill>
                <a:effectLst/>
                <a:latin typeface="+mj-lt"/>
                <a:hlinkClick r:id="rId3"/>
              </a:rPr>
              <a:t>Forest science</a:t>
            </a:r>
            <a:endParaRPr lang="it-IT" sz="2000" i="1" u="none" strike="noStrike" dirty="0">
              <a:solidFill>
                <a:srgbClr val="9B0014"/>
              </a:solidFill>
              <a:effectLst/>
              <a:latin typeface="+mj-lt"/>
            </a:endParaRPr>
          </a:p>
          <a:p>
            <a:pPr marL="354013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i="1" u="sng" dirty="0">
                <a:solidFill>
                  <a:srgbClr val="9B0014"/>
                </a:solidFill>
                <a:effectLst/>
                <a:latin typeface="+mj-lt"/>
                <a:hlinkClick r:id="rId4"/>
              </a:rPr>
              <a:t>Food and Health</a:t>
            </a:r>
            <a:endParaRPr lang="it-IT" sz="2000" i="1" u="none" strike="noStrike" dirty="0">
              <a:solidFill>
                <a:srgbClr val="9B0014"/>
              </a:solidFill>
              <a:effectLst/>
              <a:latin typeface="+mj-lt"/>
            </a:endParaRPr>
          </a:p>
          <a:p>
            <a:pPr marL="354013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i="1" u="none" strike="noStrike" dirty="0">
                <a:solidFill>
                  <a:srgbClr val="9B0014"/>
                </a:solidFill>
                <a:effectLst/>
                <a:latin typeface="+mj-lt"/>
                <a:hlinkClick r:id="rId5"/>
              </a:rPr>
              <a:t>Local Development</a:t>
            </a:r>
            <a:endParaRPr lang="it-IT" sz="2000" i="1" u="none" strike="noStrike" dirty="0">
              <a:solidFill>
                <a:srgbClr val="9B0014"/>
              </a:solidFill>
              <a:effectLst/>
              <a:latin typeface="+mj-lt"/>
            </a:endParaRPr>
          </a:p>
          <a:p>
            <a:pPr marL="354013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i="1" u="sng" dirty="0">
                <a:solidFill>
                  <a:srgbClr val="9B0014"/>
                </a:solidFill>
                <a:effectLst/>
                <a:latin typeface="+mj-lt"/>
                <a:hlinkClick r:id="rId6"/>
              </a:rPr>
              <a:t>European and global studies</a:t>
            </a:r>
            <a:endParaRPr lang="it-IT" sz="2000" i="1" dirty="0">
              <a:solidFill>
                <a:srgbClr val="9B0014"/>
              </a:solidFill>
              <a:latin typeface="+mj-lt"/>
            </a:endParaRPr>
          </a:p>
          <a:p>
            <a:pPr marL="354013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i="1" u="none" strike="noStrike" dirty="0">
                <a:solidFill>
                  <a:srgbClr val="9B0014"/>
                </a:solidFill>
                <a:effectLst/>
                <a:latin typeface="+mj-lt"/>
                <a:hlinkClick r:id="rId7"/>
              </a:rPr>
              <a:t>Human rights and multi-level governance</a:t>
            </a:r>
            <a:endParaRPr lang="it-IT" sz="2000" i="1" u="none" strike="noStrike" dirty="0">
              <a:solidFill>
                <a:srgbClr val="9B0014"/>
              </a:solidFill>
              <a:effectLst/>
              <a:latin typeface="+mj-lt"/>
            </a:endParaRPr>
          </a:p>
          <a:p>
            <a:pPr marL="11113" lvl="1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endParaRPr lang="it-IT" altLang="it-IT" sz="2000" dirty="0">
              <a:latin typeface="+mj-lt"/>
            </a:endParaRPr>
          </a:p>
          <a:p>
            <a:pPr marL="11113" lvl="1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it-IT" altLang="it-IT" dirty="0">
                <a:solidFill>
                  <a:srgbClr val="C00000"/>
                </a:solidFill>
                <a:latin typeface="+mj-lt"/>
              </a:rPr>
              <a:t>Corsi di Perfezionamento e Master* di 1° e 2° livello: </a:t>
            </a:r>
            <a:r>
              <a:rPr lang="it-IT" altLang="it-IT" sz="2400" dirty="0" err="1">
                <a:latin typeface="+mj-lt"/>
              </a:rPr>
              <a:t>vd</a:t>
            </a:r>
            <a:r>
              <a:rPr lang="it-IT" altLang="it-IT" sz="2400" dirty="0">
                <a:latin typeface="+mj-lt"/>
              </a:rPr>
              <a:t>. </a:t>
            </a:r>
            <a:r>
              <a:rPr lang="it-IT" altLang="it-IT" sz="2400" dirty="0">
                <a:latin typeface="+mj-lt"/>
                <a:hlinkClick r:id="rId8"/>
              </a:rPr>
              <a:t>Banca Dati </a:t>
            </a:r>
            <a:endParaRPr lang="it-IT" altLang="it-IT" sz="2000" dirty="0">
              <a:latin typeface="+mj-lt"/>
            </a:endParaRPr>
          </a:p>
          <a:p>
            <a:pPr marL="11113" lvl="1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it-IT" altLang="it-IT" sz="2000" dirty="0">
              <a:solidFill>
                <a:srgbClr val="C00000"/>
              </a:solidFill>
              <a:latin typeface="+mj-lt"/>
            </a:endParaRPr>
          </a:p>
          <a:p>
            <a:pPr marL="11113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altLang="it-IT" sz="2400" dirty="0">
                <a:latin typeface="+mj-lt"/>
              </a:rPr>
              <a:t>* </a:t>
            </a:r>
            <a:r>
              <a:rPr lang="it-IT" altLang="it-IT" sz="1800" dirty="0">
                <a:latin typeface="+mj-lt"/>
              </a:rPr>
              <a:t>il significato di Master in italiano è diverso da quello di Master inglese</a:t>
            </a:r>
          </a:p>
          <a:p>
            <a:pPr marL="11113" lvl="1" indent="0">
              <a:lnSpc>
                <a:spcPct val="80000"/>
              </a:lnSpc>
              <a:buNone/>
            </a:pPr>
            <a:endParaRPr lang="it-IT" altLang="it-IT" sz="1600" dirty="0">
              <a:latin typeface="+mj-lt"/>
            </a:endParaRPr>
          </a:p>
          <a:p>
            <a:pPr marL="179388" lvl="1" indent="0" eaLnBrk="1" hangingPunct="1">
              <a:lnSpc>
                <a:spcPct val="80000"/>
              </a:lnSpc>
              <a:buFontTx/>
              <a:buNone/>
            </a:pPr>
            <a:endParaRPr lang="it-IT" altLang="it-IT" sz="1200" dirty="0"/>
          </a:p>
          <a:p>
            <a:pPr marL="179388" lvl="1" indent="0" eaLnBrk="1" hangingPunct="1">
              <a:lnSpc>
                <a:spcPct val="80000"/>
              </a:lnSpc>
              <a:buFontTx/>
              <a:buNone/>
            </a:pPr>
            <a:r>
              <a:rPr lang="it-IT" altLang="it-IT" sz="700" dirty="0"/>
              <a:t> </a:t>
            </a:r>
            <a:endParaRPr lang="it-IT" altLang="it-IT" sz="300" dirty="0"/>
          </a:p>
        </p:txBody>
      </p:sp>
      <p:pic>
        <p:nvPicPr>
          <p:cNvPr id="2" name="Immagine 1" descr="Immagine che contiene diagramma&#10;&#10;Descrizione generata automaticamente">
            <a:hlinkClick r:id="rId9" action="ppaction://hlinksldjump"/>
            <a:extLst>
              <a:ext uri="{FF2B5EF4-FFF2-40B4-BE49-F238E27FC236}">
                <a16:creationId xmlns:a16="http://schemas.microsoft.com/office/drawing/2014/main" id="{BF48D427-29F7-207C-AED1-22B1946FC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E5541BE3-2AD6-1BE4-1739-B0D01409DC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Corsi (Lauree Magistrali) in altre università in Italia (3/7)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7351C90-586E-932D-5148-73D9CAA54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581681"/>
            <a:ext cx="8590547" cy="4458172"/>
          </a:xfrm>
        </p:spPr>
        <p:txBody>
          <a:bodyPr>
            <a:noAutofit/>
          </a:bodyPr>
          <a:lstStyle/>
          <a:p>
            <a:pPr>
              <a:tabLst>
                <a:tab pos="1771015" algn="l"/>
              </a:tabLst>
            </a:pPr>
            <a:r>
              <a:rPr lang="it-IT" sz="1800" i="1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Economics and development</a:t>
            </a:r>
            <a:r>
              <a:rPr lang="it-IT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UNIFI</a:t>
            </a:r>
          </a:p>
          <a:p>
            <a:pPr>
              <a:tabLst>
                <a:tab pos="1771015" algn="l"/>
              </a:tabLst>
            </a:pPr>
            <a:r>
              <a:rPr lang="it-IT" sz="1800" i="1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Economics, Development and Innovation</a:t>
            </a:r>
            <a:r>
              <a:rPr lang="it-IT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 Pavia</a:t>
            </a:r>
          </a:p>
          <a:p>
            <a:pPr>
              <a:tabLst>
                <a:tab pos="1771015" algn="l"/>
              </a:tabLst>
            </a:pPr>
            <a:r>
              <a:rPr lang="it-IT" sz="1800" i="1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Global Development and Entrepreneurship</a:t>
            </a:r>
            <a:r>
              <a:rPr lang="it-IT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UNIVE</a:t>
            </a:r>
          </a:p>
          <a:p>
            <a:pPr>
              <a:tabLst>
                <a:tab pos="1771015" algn="l"/>
              </a:tabLst>
            </a:pPr>
            <a:r>
              <a:rPr lang="it-IT" sz="1800" i="1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Innovation development in agri-food systems</a:t>
            </a:r>
            <a:r>
              <a:rPr lang="it-IT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UNIBA</a:t>
            </a:r>
          </a:p>
          <a:p>
            <a:pPr>
              <a:tabLst>
                <a:tab pos="1771015" algn="l"/>
              </a:tabLst>
            </a:pPr>
            <a:r>
              <a:rPr lang="it-IT" sz="1800" i="1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Natural resources management for tropical rural development</a:t>
            </a:r>
            <a:r>
              <a:rPr lang="it-IT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UNIFI</a:t>
            </a:r>
          </a:p>
          <a:p>
            <a:pPr>
              <a:tabLst>
                <a:tab pos="1771015" algn="l"/>
              </a:tabLst>
            </a:pPr>
            <a:r>
              <a:rPr lang="it-IT" sz="1800" i="1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Resource economics and sustainable development</a:t>
            </a:r>
            <a:r>
              <a:rPr lang="it-IT" sz="1800" i="1" u="sng" kern="100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UNIBO </a:t>
            </a:r>
          </a:p>
          <a:p>
            <a:pPr eaLnBrk="1" hangingPunct="1">
              <a:buFontTx/>
              <a:buNone/>
              <a:tabLst>
                <a:tab pos="2514600" algn="l"/>
              </a:tabLst>
            </a:pPr>
            <a:r>
              <a:rPr lang="it-IT" altLang="it-IT" sz="1800" dirty="0">
                <a:latin typeface="+mj-lt"/>
              </a:rPr>
              <a:t>Lista non esaustiva; per un quadro completo:</a:t>
            </a: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800" b="1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r>
              <a:rPr lang="it-IT" altLang="it-IT" sz="2000" dirty="0">
                <a:solidFill>
                  <a:srgbClr val="C00000"/>
                </a:solidFill>
                <a:latin typeface="+mj-lt"/>
              </a:rPr>
              <a:t>Banche dati corsi universitari in Italia</a:t>
            </a:r>
          </a:p>
          <a:p>
            <a:pPr marL="0" indent="0">
              <a:buNone/>
              <a:tabLst>
                <a:tab pos="2514600" algn="l"/>
              </a:tabLst>
            </a:pPr>
            <a:r>
              <a:rPr lang="it-IT" altLang="it-IT" sz="2000" dirty="0"/>
              <a:t>(consultare con parole-chiave: rural </a:t>
            </a:r>
            <a:r>
              <a:rPr lang="it-IT" altLang="it-IT" sz="2000" dirty="0" err="1"/>
              <a:t>development</a:t>
            </a:r>
            <a:r>
              <a:rPr lang="it-IT" altLang="it-IT" sz="2000" dirty="0"/>
              <a:t>, global south, </a:t>
            </a:r>
            <a:r>
              <a:rPr lang="it-IT" altLang="it-IT" sz="2000" dirty="0" err="1"/>
              <a:t>agricultur</a:t>
            </a:r>
            <a:r>
              <a:rPr lang="it-IT" altLang="it-IT" sz="2000" dirty="0"/>
              <a:t>*, farm*, </a:t>
            </a:r>
            <a:r>
              <a:rPr lang="it-IT" altLang="it-IT" sz="2000" dirty="0" err="1"/>
              <a:t>forest</a:t>
            </a:r>
            <a:r>
              <a:rPr lang="it-IT" altLang="it-IT" sz="2000" dirty="0"/>
              <a:t>*, food, </a:t>
            </a:r>
            <a:r>
              <a:rPr lang="it-IT" altLang="it-IT" sz="2000" dirty="0" err="1"/>
              <a:t>veterinar</a:t>
            </a:r>
            <a:r>
              <a:rPr lang="it-IT" altLang="it-IT" sz="2000" dirty="0"/>
              <a:t>*, …)</a:t>
            </a:r>
          </a:p>
          <a:p>
            <a:pPr>
              <a:tabLst>
                <a:tab pos="2514600" algn="l"/>
              </a:tabLst>
            </a:pPr>
            <a:r>
              <a:rPr lang="it-IT" sz="2000" dirty="0">
                <a:solidFill>
                  <a:srgbClr val="000000"/>
                </a:solidFill>
                <a:latin typeface="+mj-lt"/>
                <a:hlinkClick r:id="rId8"/>
              </a:rPr>
              <a:t>C</a:t>
            </a:r>
            <a:r>
              <a:rPr lang="it-IT" sz="2000" i="0" dirty="0">
                <a:solidFill>
                  <a:srgbClr val="000000"/>
                </a:solidFill>
                <a:effectLst/>
                <a:latin typeface="+mj-lt"/>
                <a:hlinkClick r:id="rId8"/>
              </a:rPr>
              <a:t>orsiuniversitari</a:t>
            </a:r>
            <a:endParaRPr lang="it-IT" sz="2000" dirty="0">
              <a:solidFill>
                <a:srgbClr val="000000"/>
              </a:solidFill>
              <a:latin typeface="+mj-lt"/>
            </a:endParaRPr>
          </a:p>
          <a:p>
            <a:pPr>
              <a:tabLst>
                <a:tab pos="2514600" algn="l"/>
              </a:tabLst>
            </a:pPr>
            <a:r>
              <a:rPr lang="it-IT" sz="2000" i="0" dirty="0">
                <a:solidFill>
                  <a:srgbClr val="000000"/>
                </a:solidFill>
                <a:effectLst/>
                <a:latin typeface="+mj-lt"/>
                <a:hlinkClick r:id="rId9"/>
              </a:rPr>
              <a:t>Universitaly</a:t>
            </a:r>
            <a:endParaRPr lang="it-IT" sz="2000" i="0" dirty="0">
              <a:solidFill>
                <a:srgbClr val="000000"/>
              </a:solidFill>
              <a:effectLst/>
              <a:latin typeface="+mj-lt"/>
            </a:endParaRPr>
          </a:p>
          <a:p>
            <a:pPr>
              <a:tabLst>
                <a:tab pos="2514600" algn="l"/>
              </a:tabLst>
            </a:pPr>
            <a:endParaRPr lang="it-IT" sz="2000" i="0" dirty="0">
              <a:solidFill>
                <a:srgbClr val="000000"/>
              </a:solidFill>
              <a:effectLst/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2000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800" b="1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800" b="1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800" b="1" dirty="0">
              <a:latin typeface="+mj-lt"/>
            </a:endParaRPr>
          </a:p>
          <a:p>
            <a:pPr eaLnBrk="1" hangingPunct="1">
              <a:buFontTx/>
              <a:buNone/>
              <a:tabLst>
                <a:tab pos="2514600" algn="l"/>
              </a:tabLst>
            </a:pPr>
            <a:endParaRPr lang="it-IT" altLang="it-IT" sz="1800" dirty="0">
              <a:latin typeface="+mj-lt"/>
            </a:endParaRPr>
          </a:p>
        </p:txBody>
      </p:sp>
      <p:pic>
        <p:nvPicPr>
          <p:cNvPr id="3" name="Immagine 2" descr="Immagine che contiene diagramma&#10;&#10;Descrizione generata automaticamente">
            <a:hlinkClick r:id="rId10" action="ppaction://hlinksldjump"/>
            <a:extLst>
              <a:ext uri="{FF2B5EF4-FFF2-40B4-BE49-F238E27FC236}">
                <a16:creationId xmlns:a16="http://schemas.microsoft.com/office/drawing/2014/main" id="{26F468DD-2FD5-01D4-6681-55EBBA101A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4201" y="5194300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E5541BE3-2AD6-1BE4-1739-B0D01409DC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3600" b="1" dirty="0">
                <a:solidFill>
                  <a:srgbClr val="C90519"/>
                </a:solidFill>
              </a:rPr>
              <a:t>Corsi di Perfezionamento e Master di 1° e 2° livello in altre università in Italia (4/7)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3986C1-245E-E312-D9FC-EA56BCA9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6" y="1417638"/>
            <a:ext cx="4810900" cy="2435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7673A69-AFF2-402F-F611-F08F7B49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512" y="3372416"/>
            <a:ext cx="4678795" cy="3485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063821C3-E381-92C6-1939-520A21C7D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6" y="3920147"/>
            <a:ext cx="4259694" cy="1760026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Banca </a:t>
            </a:r>
            <a:r>
              <a:rPr lang="en-GB" sz="2800" dirty="0" err="1"/>
              <a:t>Dati</a:t>
            </a:r>
            <a:r>
              <a:rPr lang="en-GB" sz="2800" dirty="0"/>
              <a:t> </a:t>
            </a:r>
            <a:r>
              <a:rPr lang="en-GB" sz="2800" dirty="0">
                <a:hlinkClick r:id="rId4"/>
              </a:rPr>
              <a:t>MasterIn</a:t>
            </a:r>
            <a:endParaRPr lang="en-GB" sz="2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Ad es., “cooperation” </a:t>
            </a:r>
            <a:r>
              <a:rPr lang="en-GB" sz="1800" dirty="0">
                <a:sym typeface="Wingdings" pitchFamily="2" charset="2"/>
              </a:rPr>
              <a:t> 6 </a:t>
            </a:r>
            <a:r>
              <a:rPr lang="en-GB" sz="1800" dirty="0" err="1">
                <a:sym typeface="Wingdings" pitchFamily="2" charset="2"/>
              </a:rPr>
              <a:t>risultati</a:t>
            </a:r>
            <a:endParaRPr lang="en-GB" sz="1800" dirty="0"/>
          </a:p>
        </p:txBody>
      </p:sp>
      <p:pic>
        <p:nvPicPr>
          <p:cNvPr id="16" name="Immagine 15" descr="Immagine che contiene diagramma&#10;&#10;Descrizione generat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AF936E3D-CFDD-EAB9-860D-1208F4F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484186"/>
            <a:ext cx="1182233" cy="890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0687622"/>
      </p:ext>
    </p:extLst>
  </p:cSld>
  <p:clrMapOvr>
    <a:masterClrMapping/>
  </p:clrMapOvr>
</p:sld>
</file>

<file path=ppt/theme/theme1.xml><?xml version="1.0" encoding="utf-8"?>
<a:theme xmlns:a="http://schemas.openxmlformats.org/drawingml/2006/main" name="TESAF_BASSO_DEST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TESAF_BASSO_DESTRA.thmx</Template>
  <TotalTime>11433</TotalTime>
  <Words>3375</Words>
  <Application>Microsoft Macintosh PowerPoint</Application>
  <PresentationFormat>Presentazione su schermo (4:3)</PresentationFormat>
  <Paragraphs>467</Paragraphs>
  <Slides>63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70" baseType="lpstr">
      <vt:lpstr>Arial</vt:lpstr>
      <vt:lpstr>Calibri</vt:lpstr>
      <vt:lpstr>Linux Libertine</vt:lpstr>
      <vt:lpstr>Roboto Slab</vt:lpstr>
      <vt:lpstr>Titillium Web</vt:lpstr>
      <vt:lpstr>Wingdings</vt:lpstr>
      <vt:lpstr>TESAF_BASSO_DESTRA</vt:lpstr>
      <vt:lpstr>I cammini dalla laurea alla cooperazione internazionale nel campo dello sviluppo rurale</vt:lpstr>
      <vt:lpstr>La logica della presentazione</vt:lpstr>
      <vt:lpstr>Presentazione standard di PowerPoint</vt:lpstr>
      <vt:lpstr>Questo file è disponibile </vt:lpstr>
      <vt:lpstr>Formazione specialistica  post-laurea</vt:lpstr>
      <vt:lpstr>Formazione specialistica post-laurea (triennale) (1/7)</vt:lpstr>
      <vt:lpstr>Corsi di Studio UNIPD (2/7)</vt:lpstr>
      <vt:lpstr>Corsi (Lauree Magistrali) in altre università in Italia (3/7)</vt:lpstr>
      <vt:lpstr>Corsi di Perfezionamento e Master di 1° e 2° livello in altre università in Italia (4/7)</vt:lpstr>
      <vt:lpstr>Corsi di Perfezionamento e Master in altre università in Italia (5/7)</vt:lpstr>
      <vt:lpstr>Corsi universitari all’estero (6/7)</vt:lpstr>
      <vt:lpstr>Corsi universitari all’estero (7/7)</vt:lpstr>
      <vt:lpstr>Formazione continua e online</vt:lpstr>
      <vt:lpstr>Formazione continua (1/5)</vt:lpstr>
      <vt:lpstr>Formazione online (2/5)</vt:lpstr>
      <vt:lpstr>La FAO la e-learning Academy (3/5)</vt:lpstr>
      <vt:lpstr>Il WOAH Training Portal (4/5)</vt:lpstr>
      <vt:lpstr>I corsi MOOC (5/5)</vt:lpstr>
      <vt:lpstr>Servizio civile universale</vt:lpstr>
      <vt:lpstr>Servizio civile universale (1/4)</vt:lpstr>
      <vt:lpstr>Servizio civile universale (2/4)  </vt:lpstr>
      <vt:lpstr>Servizio civile universale (3/4)  </vt:lpstr>
      <vt:lpstr>I Corpi Civili di Pace (CPP) (in fase di sperimentazione) (4/4) </vt:lpstr>
      <vt:lpstr>Campi di lavoro</vt:lpstr>
      <vt:lpstr>Campi di lavoro e internship (1/5)</vt:lpstr>
      <vt:lpstr>Campi di lavoro (2/5)</vt:lpstr>
      <vt:lpstr>Campi di lavoro (3/5)</vt:lpstr>
      <vt:lpstr>Campi di lavoro del’UN Volunteers (UNV) (4/5) </vt:lpstr>
      <vt:lpstr>Campi di lavoro dell’European Youth Portal (5/5)</vt:lpstr>
      <vt:lpstr>Internship (tirocini)</vt:lpstr>
      <vt:lpstr>Internship (tirocini) (1/2)</vt:lpstr>
      <vt:lpstr>Internship presso organizzazioni internazionali (2/2)</vt:lpstr>
      <vt:lpstr>Le Organizzazioni Non Governative</vt:lpstr>
      <vt:lpstr>Le Organizzazioni Non Governative di volontariato internazionale e Servizio Civile (1/3) </vt:lpstr>
      <vt:lpstr>Altri network delle ONG italiane (2/3) </vt:lpstr>
      <vt:lpstr>Riconoscimenti delle ONG italiane (3/3)</vt:lpstr>
      <vt:lpstr>Le istituzioni pubbliche di cooperazione</vt:lpstr>
      <vt:lpstr>Le istituzioni pubbliche di cooperazione (1/18)  </vt:lpstr>
      <vt:lpstr>Ministero degli Affari Esteri e della Cooperazione Internazionale (MAECI) (2/18) </vt:lpstr>
      <vt:lpstr>Formazione-lavoro nella cooperazione internazionale per giovani tecnici (3/18)</vt:lpstr>
      <vt:lpstr>Programmi di formazione-lavoro nella cooperazione internazionale per giovani tecnici (4/18)</vt:lpstr>
      <vt:lpstr>L’Agenzia Italiana per la Cooperazione allo Sviluppo (AICS) (5/18)</vt:lpstr>
      <vt:lpstr>L’Agenzia Italiana per la Cooperazione allo Sviluppo (AICS)  La Banca Dati OPENAID AICS (6/18)</vt:lpstr>
      <vt:lpstr>La cooperazione decentrata (7/18)</vt:lpstr>
      <vt:lpstr>La cooperazione universitaria (8/18)</vt:lpstr>
      <vt:lpstr>Il sistema delle Nazioni Unite (9/18)</vt:lpstr>
      <vt:lpstr> Il sistema delle Nazioni Unite: Programmi e Fondi (10/18)</vt:lpstr>
      <vt:lpstr>Il sistema delle Nazioni Unite: agenzie specializzate (11/18)</vt:lpstr>
      <vt:lpstr>Il sistema delle Nazioni Unite: opportunità di lavoro (12/18)</vt:lpstr>
      <vt:lpstr>Il sistema delle Nazioni Unite: opportunità di lavoro (13/18)</vt:lpstr>
      <vt:lpstr> L’Unione Europea (14/18)</vt:lpstr>
      <vt:lpstr>L’Unione Europea e i volontari per la cooperazione internazionale (15/18) </vt:lpstr>
      <vt:lpstr>Altre organizzazioni internazionali (16/18)</vt:lpstr>
      <vt:lpstr>Altre organizzazioni internazionali: le istituzioni di ricerca (17/18)</vt:lpstr>
      <vt:lpstr>Altre organizzazioni internazionali: le istituzioni di ricerca (18/18)</vt:lpstr>
      <vt:lpstr>Consulenza e libera professione</vt:lpstr>
      <vt:lpstr>Consulenza e libera professione (1/2)</vt:lpstr>
      <vt:lpstr>Consulenza e libera professione (2/2)</vt:lpstr>
      <vt:lpstr>Altre informazioni</vt:lpstr>
      <vt:lpstr>Altre informazioni sulla cooperazione allo sviluppo (1/4)</vt:lpstr>
      <vt:lpstr>Siti utili (2/4) </vt:lpstr>
      <vt:lpstr>Associazioni internazionali di studenti (3/4)</vt:lpstr>
      <vt:lpstr>Documentazione online sulla cooperazione allo sviluppo (4/4) (in progress)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Paolo Semenzato</dc:creator>
  <cp:lastModifiedBy>Davide Pettenella</cp:lastModifiedBy>
  <cp:revision>191</cp:revision>
  <cp:lastPrinted>2023-04-26T15:59:04Z</cp:lastPrinted>
  <dcterms:created xsi:type="dcterms:W3CDTF">2015-07-16T06:24:32Z</dcterms:created>
  <dcterms:modified xsi:type="dcterms:W3CDTF">2025-04-15T16:02:42Z</dcterms:modified>
</cp:coreProperties>
</file>